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F69F43-4CA6-4C10-AFE5-1421B8309FB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56504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69F43-4CA6-4C10-AFE5-1421B8309FB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360626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69F43-4CA6-4C10-AFE5-1421B8309FB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246668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F69F43-4CA6-4C10-AFE5-1421B8309FB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263922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69F43-4CA6-4C10-AFE5-1421B8309FBE}"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22256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F69F43-4CA6-4C10-AFE5-1421B8309FBE}"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200816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F69F43-4CA6-4C10-AFE5-1421B8309FBE}"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84682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F69F43-4CA6-4C10-AFE5-1421B8309FBE}"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377728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69F43-4CA6-4C10-AFE5-1421B8309FBE}"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10406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69F43-4CA6-4C10-AFE5-1421B8309FBE}"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1102862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69F43-4CA6-4C10-AFE5-1421B8309FBE}"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2C87-08E5-4F6E-BFB6-EADE629EE2BB}" type="slidenum">
              <a:rPr lang="en-US" smtClean="0"/>
              <a:t>‹#›</a:t>
            </a:fld>
            <a:endParaRPr lang="en-US"/>
          </a:p>
        </p:txBody>
      </p:sp>
    </p:spTree>
    <p:extLst>
      <p:ext uri="{BB962C8B-B14F-4D97-AF65-F5344CB8AC3E}">
        <p14:creationId xmlns:p14="http://schemas.microsoft.com/office/powerpoint/2010/main" val="154221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69F43-4CA6-4C10-AFE5-1421B8309FBE}"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C2C87-08E5-4F6E-BFB6-EADE629EE2BB}" type="slidenum">
              <a:rPr lang="en-US" smtClean="0"/>
              <a:t>‹#›</a:t>
            </a:fld>
            <a:endParaRPr lang="en-US"/>
          </a:p>
        </p:txBody>
      </p:sp>
    </p:spTree>
    <p:extLst>
      <p:ext uri="{BB962C8B-B14F-4D97-AF65-F5344CB8AC3E}">
        <p14:creationId xmlns:p14="http://schemas.microsoft.com/office/powerpoint/2010/main" val="363103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zeit.de/gesellschaft/2012-06/ddr-kompetenz-gener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zeit.de/auto/2010-05/opel-kadet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zeit.de/gesellschaft/zeitgeschehen/2014-11/ddr-reisefreiheit-brief-gregor-gysi-antwor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zeit.de/2014/46/christian-schwochow-ddr" TargetMode="External"/><Relationship Id="rId2" Type="http://schemas.openxmlformats.org/officeDocument/2006/relationships/hyperlink" Target="http://www.zeit.de/gesellschaft/zeitgeschehen/2009-09/botschaft-fluechtlinge-ddr" TargetMode="External"/><Relationship Id="rId1" Type="http://schemas.openxmlformats.org/officeDocument/2006/relationships/slideLayout" Target="../slideLayouts/slideLayout2.xml"/><Relationship Id="rId6" Type="http://schemas.openxmlformats.org/officeDocument/2006/relationships/hyperlink" Target="http://about.me/tilmansteffen" TargetMode="External"/><Relationship Id="rId5" Type="http://schemas.openxmlformats.org/officeDocument/2006/relationships/hyperlink" Target="https://www.youtube.com/results?search_query=mauerfall+bornholmer+stra%C3%9Fe" TargetMode="External"/><Relationship Id="rId4" Type="http://schemas.openxmlformats.org/officeDocument/2006/relationships/hyperlink" Target="http://www.zeit.de/wissen/geschichte/2014-10/mauerfall-leipzig-montagsdemonstration-9-oktober-1989"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zeit.de/gesellschaft/zeitgeschehen/2014-11/fall-der-berliner-mauer-gedenk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zeit.de/zeit-magazin/2014-09/ostdeutsche-manifest-mauerfa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rgbClr val="FFFF00"/>
                </a:solidFill>
              </a:rPr>
              <a:t>25 </a:t>
            </a:r>
            <a:r>
              <a:rPr lang="en-US" dirty="0" err="1" smtClean="0">
                <a:solidFill>
                  <a:srgbClr val="FFFF00"/>
                </a:solidFill>
              </a:rPr>
              <a:t>Jahre</a:t>
            </a:r>
            <a:r>
              <a:rPr lang="en-US" dirty="0" smtClean="0">
                <a:solidFill>
                  <a:srgbClr val="FFFF00"/>
                </a:solidFill>
              </a:rPr>
              <a:t> Berliner </a:t>
            </a:r>
            <a:r>
              <a:rPr lang="en-US" dirty="0" err="1" smtClean="0">
                <a:solidFill>
                  <a:srgbClr val="FFFF00"/>
                </a:solidFill>
              </a:rPr>
              <a:t>Mauer</a:t>
            </a:r>
            <a:endParaRPr lang="en-US" dirty="0">
              <a:solidFill>
                <a:srgbClr val="FFFF00"/>
              </a:solidFill>
            </a:endParaRPr>
          </a:p>
        </p:txBody>
      </p:sp>
      <p:sp>
        <p:nvSpPr>
          <p:cNvPr id="3" name="Subtitle 2"/>
          <p:cNvSpPr>
            <a:spLocks noGrp="1"/>
          </p:cNvSpPr>
          <p:nvPr>
            <p:ph type="subTitle" idx="1"/>
          </p:nvPr>
        </p:nvSpPr>
        <p:spPr/>
        <p:txBody>
          <a:bodyPr/>
          <a:lstStyle/>
          <a:p>
            <a:r>
              <a:rPr lang="en-US" dirty="0" smtClean="0">
                <a:solidFill>
                  <a:srgbClr val="FFFF00"/>
                </a:solidFill>
              </a:rPr>
              <a:t>Das </a:t>
            </a:r>
            <a:r>
              <a:rPr lang="en-US" dirty="0" err="1" smtClean="0">
                <a:solidFill>
                  <a:srgbClr val="FFFF00"/>
                </a:solidFill>
              </a:rPr>
              <a:t>Leben</a:t>
            </a:r>
            <a:r>
              <a:rPr lang="en-US" dirty="0" smtClean="0">
                <a:solidFill>
                  <a:srgbClr val="FFFF00"/>
                </a:solidFill>
              </a:rPr>
              <a:t> </a:t>
            </a:r>
            <a:r>
              <a:rPr lang="en-US" dirty="0" err="1" smtClean="0">
                <a:solidFill>
                  <a:srgbClr val="FFFF00"/>
                </a:solidFill>
              </a:rPr>
              <a:t>nach</a:t>
            </a:r>
            <a:r>
              <a:rPr lang="en-US" dirty="0" smtClean="0">
                <a:solidFill>
                  <a:srgbClr val="FFFF00"/>
                </a:solidFill>
              </a:rPr>
              <a:t> der </a:t>
            </a:r>
            <a:r>
              <a:rPr lang="en-US" dirty="0" err="1" smtClean="0">
                <a:solidFill>
                  <a:srgbClr val="FFFF00"/>
                </a:solidFill>
              </a:rPr>
              <a:t>Mauer</a:t>
            </a:r>
            <a:endParaRPr lang="en-US" dirty="0">
              <a:solidFill>
                <a:srgbClr val="FFFF00"/>
              </a:solidFill>
            </a:endParaRPr>
          </a:p>
        </p:txBody>
      </p:sp>
    </p:spTree>
    <p:extLst>
      <p:ext uri="{BB962C8B-B14F-4D97-AF65-F5344CB8AC3E}">
        <p14:creationId xmlns:p14="http://schemas.microsoft.com/office/powerpoint/2010/main" val="2229408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Generation </a:t>
            </a:r>
            <a:r>
              <a:rPr lang="en-US" b="1" dirty="0" err="1" smtClean="0"/>
              <a:t>Dazwischen</a:t>
            </a:r>
            <a:endParaRPr lang="en-US" dirty="0"/>
          </a:p>
        </p:txBody>
      </p:sp>
      <p:sp>
        <p:nvSpPr>
          <p:cNvPr id="3" name="Content Placeholder 2"/>
          <p:cNvSpPr>
            <a:spLocks noGrp="1"/>
          </p:cNvSpPr>
          <p:nvPr>
            <p:ph idx="1"/>
          </p:nvPr>
        </p:nvSpPr>
        <p:spPr/>
        <p:txBody>
          <a:bodyPr/>
          <a:lstStyle/>
          <a:p>
            <a:r>
              <a:rPr lang="de-DE" dirty="0"/>
              <a:t>So wie der Mauerfall unser Leben in zwei Hälften teilt, stehen wir in der Mitte –  zwischen den Wendeverlierern der Elterngeneration und </a:t>
            </a:r>
            <a:r>
              <a:rPr lang="de-DE" dirty="0">
                <a:hlinkClick r:id="rId2"/>
              </a:rPr>
              <a:t>der Dritten Generation Ost</a:t>
            </a:r>
            <a:r>
              <a:rPr lang="de-DE" dirty="0"/>
              <a:t>, die heute ihre Krisenkompetenz vermarktet.</a:t>
            </a:r>
            <a:endParaRPr lang="en-US" dirty="0"/>
          </a:p>
        </p:txBody>
      </p:sp>
    </p:spTree>
    <p:extLst>
      <p:ext uri="{BB962C8B-B14F-4D97-AF65-F5344CB8AC3E}">
        <p14:creationId xmlns:p14="http://schemas.microsoft.com/office/powerpoint/2010/main" val="263732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de-DE" dirty="0"/>
              <a:t>Wir haben in der sterbenden DDR unsere Berufe erlernt, studiert, erstes Geld verdient, Wohnungen besetzt. Und uns nach dem Mauerfall das neue Deutschland erschlossen, seine Regeln verstanden und uns zunutze gemacht. Wir haben unsere Kinder in einem freien Land bekommen, </a:t>
            </a:r>
            <a:r>
              <a:rPr lang="de-DE" dirty="0">
                <a:hlinkClick r:id="rId2"/>
              </a:rPr>
              <a:t>das erste Auto gekauft</a:t>
            </a:r>
            <a:r>
              <a:rPr lang="de-DE" dirty="0"/>
              <a:t>. Es war wie ein Umzug, nur dass das Land zu uns kam und nicht wir zu ihm. Wir durften greifen, was es vor uns ausbreitete.</a:t>
            </a:r>
            <a:endParaRPr lang="en-US" dirty="0"/>
          </a:p>
        </p:txBody>
      </p:sp>
    </p:spTree>
    <p:extLst>
      <p:ext uri="{BB962C8B-B14F-4D97-AF65-F5344CB8AC3E}">
        <p14:creationId xmlns:p14="http://schemas.microsoft.com/office/powerpoint/2010/main" val="86717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de-DE" dirty="0"/>
              <a:t>Für uns, die wir am Scheitelpunkt der Geschichte erwachsen geworden waren, ist der Mauerfall auch ein persönlicher Triumph über das Regime, </a:t>
            </a:r>
            <a:r>
              <a:rPr lang="de-DE" dirty="0">
                <a:hlinkClick r:id="rId2"/>
              </a:rPr>
              <a:t>der Lohn fürs Aushalten, fürs Dableiben, für manchen bescheidenen Widerstand</a:t>
            </a:r>
            <a:r>
              <a:rPr lang="de-DE" dirty="0"/>
              <a:t> gegen Honeckers Garde. Wir sind sehr sensibel dafür, dass uns unsere Freiheit niemand mehr einseitig beschneidet.</a:t>
            </a:r>
            <a:endParaRPr lang="en-US" dirty="0"/>
          </a:p>
        </p:txBody>
      </p:sp>
    </p:spTree>
    <p:extLst>
      <p:ext uri="{BB962C8B-B14F-4D97-AF65-F5344CB8AC3E}">
        <p14:creationId xmlns:p14="http://schemas.microsoft.com/office/powerpoint/2010/main" val="3181396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20000"/>
          </a:bodyPr>
          <a:lstStyle/>
          <a:p>
            <a:r>
              <a:rPr lang="de-DE" dirty="0"/>
              <a:t>Die </a:t>
            </a:r>
            <a:r>
              <a:rPr lang="de-DE" dirty="0">
                <a:hlinkClick r:id="rId2"/>
              </a:rPr>
              <a:t>Balkonszene in der Prager Botschaft</a:t>
            </a:r>
            <a:r>
              <a:rPr lang="de-DE" dirty="0"/>
              <a:t> ist für mich nicht einfach nur historischer YouTube-Hit, </a:t>
            </a:r>
            <a:r>
              <a:rPr lang="de-DE" dirty="0">
                <a:hlinkClick r:id="rId3"/>
              </a:rPr>
              <a:t>der Film </a:t>
            </a:r>
            <a:r>
              <a:rPr lang="de-DE" i="1" dirty="0">
                <a:hlinkClick r:id="rId3"/>
              </a:rPr>
              <a:t>Bornholmer Straße</a:t>
            </a:r>
            <a:r>
              <a:rPr lang="de-DE" dirty="0"/>
              <a:t> nicht nur Unterhaltung zur ARD-Primetime. Die </a:t>
            </a:r>
            <a:r>
              <a:rPr lang="de-DE" dirty="0">
                <a:hlinkClick r:id="rId4"/>
              </a:rPr>
              <a:t>düsteren Videos der Demonstration vom 9. Oktober in Leipzig</a:t>
            </a:r>
            <a:r>
              <a:rPr lang="de-DE" dirty="0"/>
              <a:t> berühren mich mehr als die Mauerfall-Gedenkreden oder weiße Ballons entlang des Mauerstreifens. Die </a:t>
            </a:r>
            <a:r>
              <a:rPr lang="de-DE" dirty="0">
                <a:hlinkClick r:id="rId5"/>
              </a:rPr>
              <a:t>historischen Bilder</a:t>
            </a:r>
            <a:r>
              <a:rPr lang="de-DE" dirty="0"/>
              <a:t> mit den jubelnden Ostberlinern vom 9. November 1989 sind für viele faszinierend, für mich sind sie mehr: Ich bin davon ergriffen.</a:t>
            </a:r>
          </a:p>
          <a:p>
            <a:r>
              <a:rPr lang="de-DE" dirty="0"/>
              <a:t>In meinem Leben ist der Mauerfall jeden Tag gegenwärtig. Ich gehörte 1990 zu den ersten Zivildienstleistenden im Osten, ich konnte studieren, eine Journalistenschule besuchen. Und der Mauerfall hat mir das Glück beschert, </a:t>
            </a:r>
            <a:r>
              <a:rPr lang="de-DE" dirty="0">
                <a:hlinkClick r:id="rId6"/>
              </a:rPr>
              <a:t>von Berufs wegen</a:t>
            </a:r>
            <a:r>
              <a:rPr lang="de-DE" dirty="0"/>
              <a:t> täglich über Rechtsstaat und Grundordnung wachen zu dürfen.</a:t>
            </a:r>
          </a:p>
          <a:p>
            <a:endParaRPr lang="en-US" dirty="0"/>
          </a:p>
        </p:txBody>
      </p:sp>
    </p:spTree>
    <p:extLst>
      <p:ext uri="{BB962C8B-B14F-4D97-AF65-F5344CB8AC3E}">
        <p14:creationId xmlns:p14="http://schemas.microsoft.com/office/powerpoint/2010/main" val="343224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de-DE" dirty="0"/>
              <a:t>Insofern ist der Mauerfall für mich nicht zur Herausforderung geworden wie für die Generation meiner Eltern, und er war auch keine unverstandene Überwältigung wie für die Jüngeren. Nein, der 9. November 1989 hat uns, die Generation dazwischen, auf unbeschreibliche Weise beglückt. </a:t>
            </a:r>
            <a:endParaRPr lang="en-US" dirty="0"/>
          </a:p>
        </p:txBody>
      </p:sp>
    </p:spTree>
    <p:extLst>
      <p:ext uri="{BB962C8B-B14F-4D97-AF65-F5344CB8AC3E}">
        <p14:creationId xmlns:p14="http://schemas.microsoft.com/office/powerpoint/2010/main" val="997004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Mein Glück passt in keinen Ballon</a:t>
            </a:r>
            <a:endParaRPr lang="en-US" dirty="0"/>
          </a:p>
        </p:txBody>
      </p:sp>
      <p:sp>
        <p:nvSpPr>
          <p:cNvPr id="3" name="Content Placeholder 2"/>
          <p:cNvSpPr>
            <a:spLocks noGrp="1"/>
          </p:cNvSpPr>
          <p:nvPr>
            <p:ph idx="1"/>
          </p:nvPr>
        </p:nvSpPr>
        <p:spPr>
          <a:xfrm>
            <a:off x="457200" y="2971800"/>
            <a:ext cx="8229600" cy="3154363"/>
          </a:xfrm>
        </p:spPr>
        <p:txBody>
          <a:bodyPr/>
          <a:lstStyle/>
          <a:p>
            <a:r>
              <a:rPr lang="de-DE" dirty="0"/>
              <a:t>Es gibt nicht genügend Kautschuk auf der Welt, um dieses Glück in Ballons zu fassen.</a:t>
            </a:r>
            <a:endParaRPr lang="en-US" dirty="0"/>
          </a:p>
        </p:txBody>
      </p:sp>
    </p:spTree>
    <p:extLst>
      <p:ext uri="{BB962C8B-B14F-4D97-AF65-F5344CB8AC3E}">
        <p14:creationId xmlns:p14="http://schemas.microsoft.com/office/powerpoint/2010/main" val="80938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b="1" dirty="0"/>
              <a:t>Hunderttausende feiern in Berlin den Mauerfall</a:t>
            </a:r>
            <a:endParaRPr lang="en-US" sz="3200" dirty="0"/>
          </a:p>
        </p:txBody>
      </p:sp>
      <p:sp>
        <p:nvSpPr>
          <p:cNvPr id="3" name="Content Placeholder 2"/>
          <p:cNvSpPr>
            <a:spLocks noGrp="1"/>
          </p:cNvSpPr>
          <p:nvPr>
            <p:ph idx="1"/>
          </p:nvPr>
        </p:nvSpPr>
        <p:spPr>
          <a:xfrm>
            <a:off x="457200" y="4648200"/>
            <a:ext cx="8229600" cy="1981200"/>
          </a:xfrm>
        </p:spPr>
        <p:txBody>
          <a:bodyPr>
            <a:normAutofit lnSpcReduction="10000"/>
          </a:bodyPr>
          <a:lstStyle/>
          <a:p>
            <a:r>
              <a:rPr lang="de-DE" dirty="0"/>
              <a:t>Auf der Abschlussfeier zum 25. Jahrestag des Mauerfalls feiern Hunderttausende mit Musik und Feuerwerk. 8.000 beleuchtete Luftballons stiegen in den Berliner Himmel auf.</a:t>
            </a:r>
            <a:endParaRPr 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8927" y="1600200"/>
            <a:ext cx="4301996" cy="249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03" y="1600200"/>
            <a:ext cx="4301997" cy="2495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895571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err="1">
                <a:solidFill>
                  <a:schemeClr val="bg1"/>
                </a:solidFill>
              </a:rPr>
              <a:t>Im</a:t>
            </a:r>
            <a:r>
              <a:rPr lang="en-US" b="1" dirty="0">
                <a:solidFill>
                  <a:schemeClr val="bg1"/>
                </a:solidFill>
              </a:rPr>
              <a:t> </a:t>
            </a:r>
            <a:r>
              <a:rPr lang="en-US" b="1" dirty="0" err="1">
                <a:solidFill>
                  <a:schemeClr val="bg1"/>
                </a:solidFill>
              </a:rPr>
              <a:t>Feiern</a:t>
            </a:r>
            <a:r>
              <a:rPr lang="en-US" b="1" dirty="0">
                <a:solidFill>
                  <a:schemeClr val="bg1"/>
                </a:solidFill>
              </a:rPr>
              <a:t> </a:t>
            </a:r>
            <a:r>
              <a:rPr lang="en-US" b="1" dirty="0" err="1" smtClean="0">
                <a:solidFill>
                  <a:schemeClr val="bg1"/>
                </a:solidFill>
              </a:rPr>
              <a:t>vereint</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de-DE" b="1" dirty="0">
                <a:solidFill>
                  <a:schemeClr val="bg1"/>
                </a:solidFill>
              </a:rPr>
              <a:t>25 Jahre Deutsche Einheit: Frankfurt bietet mehr als 300 Veranstaltungen</a:t>
            </a:r>
          </a:p>
          <a:p>
            <a:r>
              <a:rPr lang="de-DE" dirty="0">
                <a:solidFill>
                  <a:schemeClr val="bg1"/>
                </a:solidFill>
              </a:rPr>
              <a:t>Am 3. Oktober 2015 jährt sich zum 25. Mal die deutsche Wiedervereinigung. Das Land Hessen ist Gastgeber der offiziellen Jubiläums-Feierlichkeiten und hat Frankfurt als </a:t>
            </a:r>
            <a:r>
              <a:rPr lang="de-DE" dirty="0" smtClean="0">
                <a:solidFill>
                  <a:schemeClr val="bg1"/>
                </a:solidFill>
              </a:rPr>
              <a:t>Austragungsort </a:t>
            </a:r>
            <a:r>
              <a:rPr lang="de-DE" dirty="0">
                <a:solidFill>
                  <a:schemeClr val="bg1"/>
                </a:solidFill>
              </a:rPr>
              <a:t>bestimmt. Mit über 300 Einzelveranstaltungen feiert die Mainmetropole nun drei Tage lang ein buntes und fröhliches, spannendes und informatives Fest unter dem Motto „Grenzen überwinden“. </a:t>
            </a:r>
          </a:p>
          <a:p>
            <a:endParaRPr lang="en-US" dirty="0"/>
          </a:p>
        </p:txBody>
      </p:sp>
    </p:spTree>
    <p:extLst>
      <p:ext uri="{BB962C8B-B14F-4D97-AF65-F5344CB8AC3E}">
        <p14:creationId xmlns:p14="http://schemas.microsoft.com/office/powerpoint/2010/main" val="347591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04" y="76200"/>
            <a:ext cx="9008728" cy="6686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075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a:t>Mein Glück passt in keinen </a:t>
            </a:r>
            <a:r>
              <a:rPr lang="de-DE" b="1" dirty="0" smtClean="0"/>
              <a:t>Ballon</a:t>
            </a:r>
            <a:r>
              <a:rPr lang="de-DE" dirty="0"/>
              <a:t/>
            </a:r>
            <a:br>
              <a:rPr lang="de-DE" dirty="0"/>
            </a:br>
            <a:endParaRPr lang="en-US" dirty="0"/>
          </a:p>
        </p:txBody>
      </p:sp>
      <p:sp>
        <p:nvSpPr>
          <p:cNvPr id="3" name="Content Placeholder 2"/>
          <p:cNvSpPr>
            <a:spLocks noGrp="1"/>
          </p:cNvSpPr>
          <p:nvPr>
            <p:ph idx="1"/>
          </p:nvPr>
        </p:nvSpPr>
        <p:spPr/>
        <p:txBody>
          <a:bodyPr/>
          <a:lstStyle/>
          <a:p>
            <a:r>
              <a:rPr lang="de-DE" dirty="0"/>
              <a:t>Als die Mauer fiel, wurde ich gerade erwachsen. Plötzlich stand meiner Generation die Welt in doppelter Hinsicht offen. Eine Erinnerungsshow brauche ich nicht.</a:t>
            </a:r>
            <a:endParaRPr lang="en-US" dirty="0"/>
          </a:p>
        </p:txBody>
      </p:sp>
    </p:spTree>
    <p:extLst>
      <p:ext uri="{BB962C8B-B14F-4D97-AF65-F5344CB8AC3E}">
        <p14:creationId xmlns:p14="http://schemas.microsoft.com/office/powerpoint/2010/main" val="140619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248400"/>
          </a:xfrm>
        </p:spPr>
        <p:txBody>
          <a:bodyPr>
            <a:normAutofit fontScale="92500" lnSpcReduction="20000"/>
          </a:bodyPr>
          <a:lstStyle/>
          <a:p>
            <a:r>
              <a:rPr lang="de-DE" dirty="0"/>
              <a:t>Der Mauerfall ist heute ein Fall für Eventagenturen. Zigtausend Kautschuk-Ballons werden am Abend des </a:t>
            </a:r>
            <a:r>
              <a:rPr lang="de-DE" dirty="0">
                <a:hlinkClick r:id="rId2"/>
              </a:rPr>
              <a:t>25. Jahrestages</a:t>
            </a:r>
            <a:r>
              <a:rPr lang="de-DE" dirty="0"/>
              <a:t> entlang der einstigen Grenze in den Berliner Himmel aufsteigen. Der Todesstreifen als Lightshow – vollkommen ungefährlich, TÜV-geprüft und biologisch abbaubar.</a:t>
            </a:r>
          </a:p>
          <a:p>
            <a:r>
              <a:rPr lang="de-DE" dirty="0"/>
              <a:t>Auch im Rest der einstigen DDR wird an diesem Wochenende der Mauerfall gefeiert, ein wenig auch auf der Westseite der ehemaligen Grenze. Plauen etwa stellt die Grenzöffnung mit einer Trabbi-Parade nach. Mauerfallfolklore.</a:t>
            </a:r>
          </a:p>
          <a:p>
            <a:r>
              <a:rPr lang="de-DE" dirty="0" smtClean="0"/>
              <a:t>Gegen </a:t>
            </a:r>
            <a:r>
              <a:rPr lang="de-DE" dirty="0"/>
              <a:t>all das ist im Prinzip nichts einzuwenden. Meiner persönlichen Erfahrung aber wird das Spektakel nicht gerecht.  </a:t>
            </a:r>
          </a:p>
          <a:p>
            <a:endParaRPr lang="en-US" dirty="0"/>
          </a:p>
        </p:txBody>
      </p:sp>
    </p:spTree>
    <p:extLst>
      <p:ext uri="{BB962C8B-B14F-4D97-AF65-F5344CB8AC3E}">
        <p14:creationId xmlns:p14="http://schemas.microsoft.com/office/powerpoint/2010/main" val="364947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15962"/>
          </a:xfrm>
        </p:spPr>
        <p:txBody>
          <a:bodyPr>
            <a:normAutofit fontScale="90000"/>
          </a:bodyPr>
          <a:lstStyle/>
          <a:p>
            <a:r>
              <a:rPr lang="de-DE" b="1" dirty="0"/>
              <a:t>Erwachsen und dann auch noch frei</a:t>
            </a:r>
            <a:br>
              <a:rPr lang="de-DE" b="1" dirty="0"/>
            </a:br>
            <a:endParaRPr lang="en-US" dirty="0"/>
          </a:p>
        </p:txBody>
      </p:sp>
      <p:sp>
        <p:nvSpPr>
          <p:cNvPr id="3" name="Content Placeholder 2"/>
          <p:cNvSpPr>
            <a:spLocks noGrp="1"/>
          </p:cNvSpPr>
          <p:nvPr>
            <p:ph idx="1"/>
          </p:nvPr>
        </p:nvSpPr>
        <p:spPr/>
        <p:txBody>
          <a:bodyPr>
            <a:normAutofit lnSpcReduction="10000"/>
          </a:bodyPr>
          <a:lstStyle/>
          <a:p>
            <a:r>
              <a:rPr lang="de-DE" dirty="0"/>
              <a:t>Für die Generation der damals Anfang Zwanzigjährigen, zu der auch ich gehöre, verbindet sich die Grenzöffnung mit einem ungeheuren Chancenzuwachs. Ich glaube, in keiner Altersgruppe hat der Mauerfall mehr Dynamik, mehr Aufbruchsstimmung erzeugt. Alles kam zusammen: Wir wurden erwachsen, erlernten einen Beruf und plötzlich gab es auch noch Reisefreiheit. Es war wie eine Wiedergeburt.</a:t>
            </a:r>
            <a:endParaRPr lang="en-US" dirty="0"/>
          </a:p>
        </p:txBody>
      </p:sp>
    </p:spTree>
    <p:extLst>
      <p:ext uri="{BB962C8B-B14F-4D97-AF65-F5344CB8AC3E}">
        <p14:creationId xmlns:p14="http://schemas.microsoft.com/office/powerpoint/2010/main" val="187081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de-DE" dirty="0"/>
              <a:t>Menschen über 30 dagegen traf das Ereignis inmitten ihres Berufslebens – das machte Probleme. Für viele von ihnen wurde der politische Umbruch zur Falle – er vernichtete Jobs und Posten, erzeugte Demokratiefrust, Isolation und Existenznot. Die Chance, neu zu beginnen, sank mit dem Alter. Das zeigt sich noch heute in den Eliten der Gesellschaft. Dort ist diese Gruppe der Ostdeutschen eher spärlich vertreten. Für sie war die Wende vor allem eine Herausforderung. Sie zwang zum Umdenken, verlangte Flexibilität.</a:t>
            </a:r>
            <a:endParaRPr lang="en-US" dirty="0"/>
          </a:p>
        </p:txBody>
      </p:sp>
    </p:spTree>
    <p:extLst>
      <p:ext uri="{BB962C8B-B14F-4D97-AF65-F5344CB8AC3E}">
        <p14:creationId xmlns:p14="http://schemas.microsoft.com/office/powerpoint/2010/main" val="6498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r>
              <a:rPr lang="de-DE" dirty="0"/>
              <a:t>Diejenigen, </a:t>
            </a:r>
            <a:r>
              <a:rPr lang="de-DE" dirty="0">
                <a:hlinkClick r:id="rId2"/>
              </a:rPr>
              <a:t>die damals noch Kinder waren</a:t>
            </a:r>
            <a:r>
              <a:rPr lang="de-DE" dirty="0"/>
              <a:t>, bekamen den Mauerfall dagegen in die Schultüten gelegt. Die Taschengeldempfänger von 1989 spürten den Wandel eher indirekt über Eltern und Lehrer und erforschen heute ihre ostdeutschen Wurzeln, weil sie in der Grundschule mal den Sohn eines West-Leihbeamten vom Klettergerüst geschubst haben.</a:t>
            </a:r>
          </a:p>
          <a:p>
            <a:r>
              <a:rPr lang="de-DE" dirty="0"/>
              <a:t>Wir aber hatten uns mit den Absurditäten der Diktatur schon arrangiert, Kompromisse gemacht oder uns behauptet. Als Schüler, Lehrlinge und Studenten waren wir gespalten wie das Land, hin- und hergerissen zwischen Anpassen und Gegenhalten, Jugendweihe oder Konfirmation, längerem Wehrdienst oder NVA-Spatentruppe. Die Freigeister unter uns waren stets vor unbequeme Entscheidungen gestellt, die einen die Abiturzulassung oder den Studienplatz kosten konnten.</a:t>
            </a:r>
          </a:p>
          <a:p>
            <a:endParaRPr lang="en-US" dirty="0"/>
          </a:p>
        </p:txBody>
      </p:sp>
    </p:spTree>
    <p:extLst>
      <p:ext uri="{BB962C8B-B14F-4D97-AF65-F5344CB8AC3E}">
        <p14:creationId xmlns:p14="http://schemas.microsoft.com/office/powerpoint/2010/main" val="783359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484</Words>
  <Application>Microsoft Office PowerPoint</Application>
  <PresentationFormat>On-screen Show (4:3)</PresentationFormat>
  <Paragraphs>26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25 Jahre Berliner Mauer</vt:lpstr>
      <vt:lpstr>Hunderttausende feiern in Berlin den Mauerfall</vt:lpstr>
      <vt:lpstr>Im Feiern vereint</vt:lpstr>
      <vt:lpstr>PowerPoint Presentation</vt:lpstr>
      <vt:lpstr>Mein Glück passt in keinen Ballon </vt:lpstr>
      <vt:lpstr>PowerPoint Presentation</vt:lpstr>
      <vt:lpstr>Erwachsen und dann auch noch frei </vt:lpstr>
      <vt:lpstr>PowerPoint Presentation</vt:lpstr>
      <vt:lpstr>PowerPoint Presentation</vt:lpstr>
      <vt:lpstr>Generation Dazwischen</vt:lpstr>
      <vt:lpstr>PowerPoint Presentation</vt:lpstr>
      <vt:lpstr>PowerPoint Presentation</vt:lpstr>
      <vt:lpstr>PowerPoint Presentation</vt:lpstr>
      <vt:lpstr>PowerPoint Presentation</vt:lpstr>
      <vt:lpstr>Mein Glück passt in keinen Ballon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setup</dc:creator>
  <cp:lastModifiedBy>Maureen Richards</cp:lastModifiedBy>
  <cp:revision>5</cp:revision>
  <dcterms:created xsi:type="dcterms:W3CDTF">2015-10-20T14:36:42Z</dcterms:created>
  <dcterms:modified xsi:type="dcterms:W3CDTF">2017-11-08T22:16:59Z</dcterms:modified>
</cp:coreProperties>
</file>