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A0B7-A78B-4AC8-AB71-2BCCC0A1E30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F3-17F9-4CA6-A5E9-CF19A86370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A0B7-A78B-4AC8-AB71-2BCCC0A1E30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F3-17F9-4CA6-A5E9-CF19A8637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A0B7-A78B-4AC8-AB71-2BCCC0A1E30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F3-17F9-4CA6-A5E9-CF19A8637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A0B7-A78B-4AC8-AB71-2BCCC0A1E30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F3-17F9-4CA6-A5E9-CF19A8637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A0B7-A78B-4AC8-AB71-2BCCC0A1E30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1231DF3-17F9-4CA6-A5E9-CF19A86370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A0B7-A78B-4AC8-AB71-2BCCC0A1E30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F3-17F9-4CA6-A5E9-CF19A8637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A0B7-A78B-4AC8-AB71-2BCCC0A1E30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F3-17F9-4CA6-A5E9-CF19A8637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A0B7-A78B-4AC8-AB71-2BCCC0A1E30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F3-17F9-4CA6-A5E9-CF19A8637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A0B7-A78B-4AC8-AB71-2BCCC0A1E30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F3-17F9-4CA6-A5E9-CF19A8637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A0B7-A78B-4AC8-AB71-2BCCC0A1E30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F3-17F9-4CA6-A5E9-CF19A8637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BA0B7-A78B-4AC8-AB71-2BCCC0A1E30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31DF3-17F9-4CA6-A5E9-CF19A86370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08BA0B7-A78B-4AC8-AB71-2BCCC0A1E301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231DF3-17F9-4CA6-A5E9-CF19A863707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Comparative and Superlative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64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34636"/>
            <a:ext cx="8229600" cy="1143000"/>
          </a:xfrm>
        </p:spPr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867400"/>
          </a:xfrm>
        </p:spPr>
        <p:txBody>
          <a:bodyPr/>
          <a:lstStyle/>
          <a:p>
            <a:r>
              <a:rPr lang="en-US" dirty="0" smtClean="0"/>
              <a:t>Good =&gt; better=&gt; best</a:t>
            </a:r>
          </a:p>
          <a:p>
            <a:pPr marL="137160" indent="0">
              <a:buNone/>
            </a:pPr>
            <a:r>
              <a:rPr lang="en-US" b="1" dirty="0" smtClean="0"/>
              <a:t>Comparisons of Equality: so…</a:t>
            </a:r>
            <a:r>
              <a:rPr lang="en-US" b="1" dirty="0" err="1" smtClean="0"/>
              <a:t>wie</a:t>
            </a:r>
            <a:endParaRPr lang="en-US" b="1" dirty="0" smtClean="0"/>
          </a:p>
          <a:p>
            <a:r>
              <a:rPr lang="en-US" dirty="0" smtClean="0"/>
              <a:t>To say that two or more persons or things are like or equal in some </a:t>
            </a:r>
            <a:r>
              <a:rPr lang="en-US" dirty="0" err="1" smtClean="0"/>
              <a:t>wa</a:t>
            </a:r>
            <a:r>
              <a:rPr lang="en-US" dirty="0" smtClean="0"/>
              <a:t>, use the phrase </a:t>
            </a:r>
            <a:r>
              <a:rPr lang="en-US" b="1" dirty="0" smtClean="0"/>
              <a:t>so…</a:t>
            </a:r>
            <a:r>
              <a:rPr lang="en-US" b="1" dirty="0" err="1" smtClean="0"/>
              <a:t>wie</a:t>
            </a:r>
            <a:r>
              <a:rPr lang="en-US" b="1" dirty="0" smtClean="0"/>
              <a:t> </a:t>
            </a:r>
            <a:r>
              <a:rPr lang="en-US" dirty="0" smtClean="0"/>
              <a:t>(as…as) with an adjective or adverb.</a:t>
            </a:r>
          </a:p>
          <a:p>
            <a:pPr lvl="1"/>
            <a:r>
              <a:rPr lang="en-US" dirty="0" smtClean="0"/>
              <a:t>Deutschland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b="1" dirty="0" smtClean="0"/>
              <a:t>so </a:t>
            </a:r>
            <a:r>
              <a:rPr lang="en-US" b="1" dirty="0" err="1" smtClean="0"/>
              <a:t>gro</a:t>
            </a:r>
            <a:r>
              <a:rPr lang="el-GR" b="1" dirty="0" smtClean="0"/>
              <a:t>β</a:t>
            </a:r>
            <a:r>
              <a:rPr lang="en-US" b="1" dirty="0"/>
              <a:t> </a:t>
            </a:r>
            <a:r>
              <a:rPr lang="en-US" b="1" dirty="0" err="1" smtClean="0"/>
              <a:t>wie</a:t>
            </a:r>
            <a:r>
              <a:rPr lang="en-US" dirty="0" smtClean="0"/>
              <a:t> Montana.</a:t>
            </a:r>
          </a:p>
          <a:p>
            <a:pPr lvl="2"/>
            <a:r>
              <a:rPr lang="en-US" dirty="0" smtClean="0"/>
              <a:t>Germany is as big as Montana</a:t>
            </a:r>
          </a:p>
          <a:p>
            <a:pPr lvl="1"/>
            <a:r>
              <a:rPr lang="en-US" dirty="0" smtClean="0"/>
              <a:t>Der Mount Whitney </a:t>
            </a:r>
            <a:r>
              <a:rPr lang="en-US" dirty="0" err="1" smtClean="0"/>
              <a:t>ist</a:t>
            </a:r>
            <a:r>
              <a:rPr lang="en-US" dirty="0" smtClean="0"/>
              <a:t> fast </a:t>
            </a:r>
            <a:r>
              <a:rPr lang="en-US" b="1" dirty="0" smtClean="0"/>
              <a:t>so </a:t>
            </a:r>
            <a:r>
              <a:rPr lang="en-US" b="1" dirty="0" err="1" smtClean="0"/>
              <a:t>hoch</a:t>
            </a:r>
            <a:r>
              <a:rPr lang="en-US" b="1" dirty="0" smtClean="0"/>
              <a:t> </a:t>
            </a:r>
            <a:r>
              <a:rPr lang="en-US" b="1" dirty="0" err="1" smtClean="0"/>
              <a:t>wie</a:t>
            </a:r>
            <a:r>
              <a:rPr lang="en-US" dirty="0" smtClean="0"/>
              <a:t> das Matterhorn.</a:t>
            </a:r>
          </a:p>
          <a:p>
            <a:pPr lvl="2"/>
            <a:r>
              <a:rPr lang="en-US" dirty="0" smtClean="0"/>
              <a:t>Mount Whitney is almost as big as the Matterhorn.</a:t>
            </a:r>
          </a:p>
          <a:p>
            <a:r>
              <a:rPr lang="en-US" dirty="0" smtClean="0"/>
              <a:t>Inequality can be expressed with the formula and the addition of </a:t>
            </a:r>
            <a:r>
              <a:rPr lang="en-US" dirty="0" err="1" smtClean="0"/>
              <a:t>nicht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Die Zugspitze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so </a:t>
            </a:r>
            <a:r>
              <a:rPr lang="en-US" dirty="0" err="1" smtClean="0"/>
              <a:t>gro</a:t>
            </a:r>
            <a:r>
              <a:rPr lang="el-GR" dirty="0" smtClean="0"/>
              <a:t>β</a:t>
            </a:r>
            <a:r>
              <a:rPr lang="en-US" dirty="0"/>
              <a:t> </a:t>
            </a:r>
            <a:r>
              <a:rPr lang="en-US" dirty="0" err="1" smtClean="0"/>
              <a:t>wie</a:t>
            </a:r>
            <a:r>
              <a:rPr lang="en-US" dirty="0" smtClean="0"/>
              <a:t> der Mount Everest.</a:t>
            </a:r>
          </a:p>
          <a:p>
            <a:pPr lvl="2"/>
            <a:r>
              <a:rPr lang="en-US" dirty="0" smtClean="0"/>
              <a:t>The Zugspitze is not as big as </a:t>
            </a:r>
            <a:r>
              <a:rPr lang="en-US" smtClean="0"/>
              <a:t>Mount Everest.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21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2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Comparison of Superiority and Inferiority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39780"/>
            <a:ext cx="8915400" cy="5718220"/>
          </a:xfrm>
        </p:spPr>
        <p:txBody>
          <a:bodyPr/>
          <a:lstStyle/>
          <a:p>
            <a:pPr marL="137160" indent="0">
              <a:buNone/>
            </a:pPr>
            <a:r>
              <a:rPr lang="en-US" dirty="0" smtClean="0"/>
              <a:t>To compare two unequal persons or things, add –</a:t>
            </a:r>
            <a:r>
              <a:rPr lang="en-US" dirty="0" err="1" smtClean="0"/>
              <a:t>er</a:t>
            </a:r>
            <a:r>
              <a:rPr lang="en-US" dirty="0" smtClean="0"/>
              <a:t> to the adjective or adverb. Note the comparative form of German adjectives and adverbs always end in –</a:t>
            </a:r>
            <a:r>
              <a:rPr lang="en-US" dirty="0" err="1" smtClean="0"/>
              <a:t>er</a:t>
            </a:r>
            <a:r>
              <a:rPr lang="en-US" dirty="0" smtClean="0"/>
              <a:t>, whereas in English </a:t>
            </a:r>
            <a:r>
              <a:rPr lang="en-US" dirty="0" err="1" smtClean="0"/>
              <a:t>someties</a:t>
            </a:r>
            <a:r>
              <a:rPr lang="en-US" dirty="0" smtClean="0"/>
              <a:t> uses the adjective with the word </a:t>
            </a:r>
            <a:r>
              <a:rPr lang="en-US" i="1" dirty="0" smtClean="0"/>
              <a:t>more.</a:t>
            </a:r>
          </a:p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Fahrrad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b="1" dirty="0" err="1" smtClean="0"/>
              <a:t>billiger</a:t>
            </a:r>
            <a:r>
              <a:rPr lang="en-US" dirty="0" smtClean="0"/>
              <a:t> </a:t>
            </a:r>
            <a:r>
              <a:rPr lang="en-US" b="1" dirty="0" err="1" smtClean="0"/>
              <a:t>als</a:t>
            </a:r>
            <a:r>
              <a:rPr lang="en-US" b="1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Motorrad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A bicycle is cheaper than a motorcycle.</a:t>
            </a:r>
          </a:p>
          <a:p>
            <a:r>
              <a:rPr lang="en-US" dirty="0" smtClean="0"/>
              <a:t>Lydia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b="1" dirty="0" err="1" smtClean="0"/>
              <a:t>intelligenter</a:t>
            </a:r>
            <a:r>
              <a:rPr lang="en-US" b="1" dirty="0" smtClean="0"/>
              <a:t> </a:t>
            </a:r>
            <a:r>
              <a:rPr lang="en-US" b="1" dirty="0" err="1" smtClean="0"/>
              <a:t>als</a:t>
            </a:r>
            <a:r>
              <a:rPr lang="en-US" b="1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Schwester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Lydia is more intelligent than her sister.</a:t>
            </a:r>
          </a:p>
          <a:p>
            <a:r>
              <a:rPr lang="en-US" dirty="0" smtClean="0"/>
              <a:t>Jens </a:t>
            </a:r>
            <a:r>
              <a:rPr lang="en-US" dirty="0" err="1" smtClean="0"/>
              <a:t>läuft</a:t>
            </a:r>
            <a:r>
              <a:rPr lang="en-US" dirty="0" smtClean="0"/>
              <a:t> </a:t>
            </a:r>
            <a:r>
              <a:rPr lang="en-US" b="1" dirty="0" err="1" smtClean="0"/>
              <a:t>schneller</a:t>
            </a:r>
            <a:r>
              <a:rPr lang="en-US" b="1" dirty="0" smtClean="0"/>
              <a:t> </a:t>
            </a:r>
            <a:r>
              <a:rPr lang="en-US" b="1" dirty="0" err="1" smtClean="0"/>
              <a:t>als</a:t>
            </a:r>
            <a:r>
              <a:rPr lang="en-US" dirty="0" smtClean="0"/>
              <a:t> Ernst.</a:t>
            </a:r>
          </a:p>
          <a:p>
            <a:pPr lvl="1"/>
            <a:r>
              <a:rPr lang="en-US" dirty="0" smtClean="0"/>
              <a:t>Jens runs faster than Ernst.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88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690" y="21465"/>
            <a:ext cx="8229600" cy="1143000"/>
          </a:xfrm>
        </p:spPr>
        <p:txBody>
          <a:bodyPr/>
          <a:lstStyle/>
          <a:p>
            <a:r>
              <a:rPr lang="en-US" dirty="0" smtClean="0"/>
              <a:t>Continued: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marL="137160" indent="0">
              <a:buNone/>
            </a:pPr>
            <a:r>
              <a:rPr lang="en-US" dirty="0" smtClean="0"/>
              <a:t>Some adjectives that end in </a:t>
            </a:r>
            <a:r>
              <a:rPr lang="en-US" b="1" dirty="0" smtClean="0"/>
              <a:t>–el </a:t>
            </a:r>
            <a:r>
              <a:rPr lang="en-US" dirty="0" smtClean="0"/>
              <a:t>and </a:t>
            </a:r>
            <a:r>
              <a:rPr lang="en-US" b="1" dirty="0" smtClean="0"/>
              <a:t>–</a:t>
            </a:r>
            <a:r>
              <a:rPr lang="en-US" b="1" dirty="0" err="1" smtClean="0"/>
              <a:t>er</a:t>
            </a:r>
            <a:r>
              <a:rPr lang="en-US" b="1" dirty="0" smtClean="0"/>
              <a:t> </a:t>
            </a:r>
            <a:r>
              <a:rPr lang="en-US" dirty="0" smtClean="0"/>
              <a:t>drop the </a:t>
            </a:r>
            <a:r>
              <a:rPr lang="en-US" b="1" dirty="0" smtClean="0"/>
              <a:t>–e</a:t>
            </a:r>
            <a:r>
              <a:rPr lang="en-US" dirty="0" smtClean="0"/>
              <a:t> in the comparative form: </a:t>
            </a:r>
          </a:p>
          <a:p>
            <a:r>
              <a:rPr lang="en-US" dirty="0" err="1" smtClean="0"/>
              <a:t>teuer</a:t>
            </a:r>
            <a:r>
              <a:rPr lang="en-US" dirty="0" smtClean="0"/>
              <a:t>=&gt; </a:t>
            </a:r>
            <a:r>
              <a:rPr lang="en-US" dirty="0" err="1" smtClean="0"/>
              <a:t>teurer</a:t>
            </a:r>
            <a:endParaRPr lang="en-US" dirty="0" smtClean="0"/>
          </a:p>
          <a:p>
            <a:r>
              <a:rPr lang="en-US" dirty="0" err="1" smtClean="0"/>
              <a:t>dunkel</a:t>
            </a:r>
            <a:r>
              <a:rPr lang="en-US" dirty="0" smtClean="0"/>
              <a:t>=&gt; </a:t>
            </a:r>
            <a:r>
              <a:rPr lang="en-US" dirty="0" err="1" smtClean="0"/>
              <a:t>dunkler</a:t>
            </a:r>
            <a:endParaRPr lang="en-US" dirty="0" smtClean="0"/>
          </a:p>
          <a:p>
            <a:pPr lvl="1"/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Wohnung</a:t>
            </a:r>
            <a:r>
              <a:rPr lang="en-US" dirty="0" smtClean="0"/>
              <a:t> in Regensburg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b="1" dirty="0" err="1" smtClean="0"/>
              <a:t>teuer</a:t>
            </a:r>
            <a:r>
              <a:rPr lang="en-US" dirty="0" smtClean="0"/>
              <a:t>, </a:t>
            </a:r>
            <a:r>
              <a:rPr lang="en-US" dirty="0" err="1" smtClean="0"/>
              <a:t>aber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Wohnung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 err="1" smtClean="0"/>
              <a:t>München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b="1" dirty="0" err="1" smtClean="0"/>
              <a:t>teurer</a:t>
            </a:r>
            <a:r>
              <a:rPr lang="en-US" dirty="0" smtClean="0"/>
              <a:t>.</a:t>
            </a:r>
            <a:endParaRPr lang="en-US" dirty="0"/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dirty="0" err="1" smtClean="0"/>
              <a:t>Als</a:t>
            </a:r>
            <a:r>
              <a:rPr lang="en-US" dirty="0" smtClean="0"/>
              <a:t>=&gt; than</a:t>
            </a:r>
          </a:p>
        </p:txBody>
      </p:sp>
    </p:spTree>
    <p:extLst>
      <p:ext uri="{BB962C8B-B14F-4D97-AF65-F5344CB8AC3E}">
        <p14:creationId xmlns:p14="http://schemas.microsoft.com/office/powerpoint/2010/main" val="274329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8977"/>
            <a:ext cx="8229600" cy="1143000"/>
          </a:xfrm>
        </p:spPr>
        <p:txBody>
          <a:bodyPr/>
          <a:lstStyle/>
          <a:p>
            <a:r>
              <a:rPr lang="en-US" dirty="0" smtClean="0"/>
              <a:t>Superlative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137160" indent="0">
              <a:buNone/>
            </a:pPr>
            <a:r>
              <a:rPr lang="en-US" dirty="0" smtClean="0"/>
              <a:t>To express the superlative in German, use the contraction </a:t>
            </a:r>
            <a:r>
              <a:rPr lang="en-US" b="1" dirty="0" smtClean="0"/>
              <a:t>am </a:t>
            </a:r>
            <a:r>
              <a:rPr lang="en-US" dirty="0" smtClean="0"/>
              <a:t>with a predicate adjective or adverb plus the ending </a:t>
            </a:r>
            <a:r>
              <a:rPr lang="en-US" b="1" dirty="0" smtClean="0"/>
              <a:t>–sten.</a:t>
            </a:r>
          </a:p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Porche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schnell</a:t>
            </a:r>
            <a:r>
              <a:rPr lang="en-US" dirty="0" smtClean="0"/>
              <a:t>,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Flugzeug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schneller</a:t>
            </a:r>
            <a:r>
              <a:rPr lang="en-US" dirty="0" smtClean="0"/>
              <a:t>, und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Rakete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am </a:t>
            </a:r>
            <a:r>
              <a:rPr lang="en-US" dirty="0" err="1" smtClean="0"/>
              <a:t>schnellsten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A Porsche is fast, and airplane is faster, and a rocket is the fastest.</a:t>
            </a:r>
          </a:p>
          <a:p>
            <a:pPr marL="265176" indent="0">
              <a:buNone/>
            </a:pPr>
            <a:r>
              <a:rPr lang="en-US" dirty="0" smtClean="0"/>
              <a:t>Unlike the English superlative, which has two forms, all German adjectives and adverbs form the </a:t>
            </a:r>
            <a:r>
              <a:rPr lang="en-US" dirty="0" err="1" smtClean="0"/>
              <a:t>superltive</a:t>
            </a:r>
            <a:r>
              <a:rPr lang="en-US" dirty="0" smtClean="0"/>
              <a:t> in this way</a:t>
            </a:r>
          </a:p>
          <a:p>
            <a:pPr marL="265176" indent="0">
              <a:buNone/>
            </a:pPr>
            <a:endParaRPr lang="en-US" dirty="0"/>
          </a:p>
          <a:p>
            <a:pPr marL="265176" indent="0">
              <a:buNone/>
            </a:pPr>
            <a:r>
              <a:rPr lang="en-US" dirty="0" smtClean="0"/>
              <a:t>Hans </a:t>
            </a:r>
            <a:r>
              <a:rPr lang="en-US" dirty="0" err="1" smtClean="0"/>
              <a:t>Ist</a:t>
            </a:r>
            <a:r>
              <a:rPr lang="en-US" dirty="0" smtClean="0"/>
              <a:t> am </a:t>
            </a:r>
            <a:r>
              <a:rPr lang="en-US" dirty="0" err="1" smtClean="0"/>
              <a:t>Jüngsten</a:t>
            </a:r>
            <a:r>
              <a:rPr lang="en-US" dirty="0" smtClean="0"/>
              <a:t> . 	Hans is the Youngest</a:t>
            </a:r>
          </a:p>
          <a:p>
            <a:pPr marL="265176" indent="0">
              <a:buNone/>
            </a:pPr>
            <a:r>
              <a:rPr lang="en-US" dirty="0" smtClean="0"/>
              <a:t>Jens </a:t>
            </a:r>
            <a:r>
              <a:rPr lang="en-US" dirty="0" err="1" smtClean="0"/>
              <a:t>ist</a:t>
            </a:r>
            <a:r>
              <a:rPr lang="en-US" dirty="0" smtClean="0"/>
              <a:t> am </a:t>
            </a:r>
            <a:r>
              <a:rPr lang="en-US" dirty="0" err="1" smtClean="0"/>
              <a:t>tolerantesten</a:t>
            </a:r>
            <a:r>
              <a:rPr lang="en-US" dirty="0" smtClean="0"/>
              <a:t> 	Jens is the most tolerant </a:t>
            </a:r>
          </a:p>
        </p:txBody>
      </p:sp>
    </p:spTree>
    <p:extLst>
      <p:ext uri="{BB962C8B-B14F-4D97-AF65-F5344CB8AC3E}">
        <p14:creationId xmlns:p14="http://schemas.microsoft.com/office/powerpoint/2010/main" val="97612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When the adjective or adverb ends in –d or –t, or an s- sound such as –s, -ß, -</a:t>
            </a:r>
            <a:r>
              <a:rPr lang="en-US" sz="2400" dirty="0" err="1" smtClean="0"/>
              <a:t>sch</a:t>
            </a:r>
            <a:r>
              <a:rPr lang="en-US" sz="2400" dirty="0" smtClean="0"/>
              <a:t>, -x, or –z an   –e- is inserted between the stem and the Ending</a:t>
            </a:r>
            <a:endParaRPr lang="en-US" dirty="0" smtClean="0"/>
          </a:p>
          <a:p>
            <a:pPr algn="ctr"/>
            <a:r>
              <a:rPr lang="en-US" dirty="0" err="1"/>
              <a:t>f</a:t>
            </a:r>
            <a:r>
              <a:rPr lang="en-US" dirty="0" err="1" smtClean="0"/>
              <a:t>risch</a:t>
            </a:r>
            <a:r>
              <a:rPr lang="en-US" dirty="0" smtClean="0"/>
              <a:t> </a:t>
            </a:r>
            <a:r>
              <a:rPr lang="en-US" dirty="0" smtClean="0"/>
              <a:t>		</a:t>
            </a:r>
            <a:r>
              <a:rPr lang="en-US" dirty="0" smtClean="0"/>
              <a:t>am </a:t>
            </a:r>
            <a:r>
              <a:rPr lang="en-US" dirty="0" err="1" smtClean="0"/>
              <a:t>f</a:t>
            </a:r>
            <a:r>
              <a:rPr lang="en-US" dirty="0" err="1" smtClean="0"/>
              <a:t>rischesten</a:t>
            </a:r>
            <a:endParaRPr lang="en-US" dirty="0"/>
          </a:p>
          <a:p>
            <a:pPr algn="ctr"/>
            <a:r>
              <a:rPr lang="en-US" dirty="0" err="1" smtClean="0"/>
              <a:t>g</a:t>
            </a:r>
            <a:r>
              <a:rPr lang="en-US" dirty="0" err="1" smtClean="0"/>
              <a:t>esund</a:t>
            </a:r>
            <a:r>
              <a:rPr lang="en-US" dirty="0" smtClean="0"/>
              <a:t>  	</a:t>
            </a:r>
            <a:r>
              <a:rPr lang="en-US" dirty="0" smtClean="0"/>
              <a:t>	</a:t>
            </a:r>
            <a:r>
              <a:rPr lang="en-US" dirty="0" smtClean="0"/>
              <a:t>am </a:t>
            </a:r>
            <a:r>
              <a:rPr lang="en-US" dirty="0" err="1"/>
              <a:t>g</a:t>
            </a:r>
            <a:r>
              <a:rPr lang="en-US" dirty="0" err="1" smtClean="0"/>
              <a:t>esündesten</a:t>
            </a:r>
            <a:endParaRPr lang="en-US" dirty="0" smtClean="0"/>
          </a:p>
          <a:p>
            <a:pPr algn="ctr"/>
            <a:r>
              <a:rPr lang="en-US" dirty="0" err="1"/>
              <a:t>h</a:t>
            </a:r>
            <a:r>
              <a:rPr lang="en-US" dirty="0" err="1" smtClean="0"/>
              <a:t>eiß</a:t>
            </a:r>
            <a:r>
              <a:rPr lang="en-US" dirty="0" smtClean="0"/>
              <a:t> </a:t>
            </a:r>
            <a:r>
              <a:rPr lang="en-US" dirty="0" smtClean="0"/>
              <a:t>		</a:t>
            </a:r>
            <a:r>
              <a:rPr lang="en-US" dirty="0" smtClean="0"/>
              <a:t>am </a:t>
            </a:r>
            <a:r>
              <a:rPr lang="en-US" dirty="0" err="1"/>
              <a:t>h</a:t>
            </a:r>
            <a:r>
              <a:rPr lang="en-US" dirty="0" err="1" smtClean="0"/>
              <a:t>eißesten</a:t>
            </a:r>
            <a:endParaRPr lang="en-US" dirty="0" smtClean="0"/>
          </a:p>
          <a:p>
            <a:pPr algn="ctr"/>
            <a:r>
              <a:rPr lang="en-US" dirty="0"/>
              <a:t>i</a:t>
            </a:r>
            <a:r>
              <a:rPr lang="en-US" dirty="0" smtClean="0"/>
              <a:t>ntelligent </a:t>
            </a:r>
            <a:r>
              <a:rPr lang="en-US" dirty="0" smtClean="0"/>
              <a:t>	   </a:t>
            </a:r>
            <a:r>
              <a:rPr lang="en-US" dirty="0" smtClean="0"/>
              <a:t>am </a:t>
            </a:r>
            <a:r>
              <a:rPr lang="en-US" dirty="0" err="1"/>
              <a:t>i</a:t>
            </a:r>
            <a:r>
              <a:rPr lang="en-US" dirty="0" err="1" smtClean="0"/>
              <a:t>ntelligentesten</a:t>
            </a:r>
            <a:endParaRPr lang="en-US" dirty="0" smtClean="0"/>
          </a:p>
          <a:p>
            <a:pPr algn="ctr"/>
            <a:endParaRPr lang="en-US" dirty="0"/>
          </a:p>
          <a:p>
            <a:pPr marL="137160" indent="0" algn="ctr">
              <a:buNone/>
            </a:pPr>
            <a:r>
              <a:rPr lang="en-US" sz="2600" dirty="0"/>
              <a:t>Um Die </a:t>
            </a:r>
            <a:r>
              <a:rPr lang="en-US" sz="2600" dirty="0" err="1"/>
              <a:t>Mittagszeit</a:t>
            </a:r>
            <a:r>
              <a:rPr lang="en-US" sz="2600" dirty="0"/>
              <a:t> </a:t>
            </a:r>
            <a:r>
              <a:rPr lang="en-US" sz="2600" dirty="0" err="1"/>
              <a:t>ist</a:t>
            </a:r>
            <a:r>
              <a:rPr lang="en-US" sz="2600" dirty="0"/>
              <a:t> </a:t>
            </a:r>
            <a:r>
              <a:rPr lang="en-US" sz="2600" dirty="0" err="1"/>
              <a:t>es</a:t>
            </a:r>
            <a:r>
              <a:rPr lang="en-US" sz="2600" dirty="0"/>
              <a:t> oft am </a:t>
            </a:r>
            <a:r>
              <a:rPr lang="en-US" sz="2600" dirty="0" err="1"/>
              <a:t>heißesten</a:t>
            </a:r>
            <a:r>
              <a:rPr lang="en-US" sz="2600" dirty="0"/>
              <a:t> </a:t>
            </a:r>
          </a:p>
          <a:p>
            <a:pPr marL="137160" indent="0" algn="ctr">
              <a:buNone/>
            </a:pPr>
            <a:r>
              <a:rPr lang="en-US" sz="2600" dirty="0"/>
              <a:t>     The hottest (weather) is often around noontime</a:t>
            </a:r>
          </a:p>
          <a:p>
            <a:pPr marL="137160" indent="0" algn="ctr">
              <a:buNone/>
            </a:pPr>
            <a:endParaRPr lang="en-US" sz="2600" dirty="0"/>
          </a:p>
          <a:p>
            <a:pPr marL="137160" indent="0" algn="ctr">
              <a:buNone/>
            </a:pPr>
            <a:r>
              <a:rPr lang="en-US" sz="2600" dirty="0" err="1"/>
              <a:t>Groß</a:t>
            </a:r>
            <a:r>
              <a:rPr lang="en-US" sz="2600" dirty="0"/>
              <a:t> is an exception to the rule: Am </a:t>
            </a:r>
            <a:r>
              <a:rPr lang="en-US" sz="2600" dirty="0" err="1"/>
              <a:t>großten</a:t>
            </a:r>
            <a:r>
              <a:rPr lang="en-US" sz="2600" dirty="0"/>
              <a:t>.</a:t>
            </a:r>
          </a:p>
          <a:p>
            <a:pPr marL="137160" indent="0" algn="ctr">
              <a:buNone/>
            </a:pPr>
            <a:endParaRPr lang="en-US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3840161" y="31242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505200"/>
            <a:ext cx="5603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717" y="4038600"/>
            <a:ext cx="5603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48" y="2628900"/>
            <a:ext cx="5603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9143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Irregular Comparatives and Superlatives have an umlaut whenever possible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80560"/>
          </a:xfrm>
        </p:spPr>
        <p:txBody>
          <a:bodyPr/>
          <a:lstStyle/>
          <a:p>
            <a:endParaRPr lang="de-DE" b="1" dirty="0" smtClean="0"/>
          </a:p>
          <a:p>
            <a:pPr marL="137160" indent="0" algn="ctr">
              <a:buNone/>
            </a:pPr>
            <a:r>
              <a:rPr lang="de-DE" sz="2400" dirty="0" smtClean="0"/>
              <a:t>The Following Adjectives have an Umlaut in the Comparative and the Superlative</a:t>
            </a:r>
            <a:endParaRPr lang="de-DE" sz="24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Irregular Comparative and Superlative Forms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762000" y="3352800"/>
            <a:ext cx="792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81050" y="3563936"/>
            <a:ext cx="1905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lt</a:t>
            </a:r>
            <a:endParaRPr lang="en-US" dirty="0" smtClean="0"/>
          </a:p>
          <a:p>
            <a:r>
              <a:rPr lang="en-US" dirty="0" err="1"/>
              <a:t>g</a:t>
            </a:r>
            <a:r>
              <a:rPr lang="en-US" dirty="0" err="1" smtClean="0"/>
              <a:t>esund</a:t>
            </a:r>
            <a:endParaRPr lang="en-US" dirty="0" smtClean="0"/>
          </a:p>
          <a:p>
            <a:r>
              <a:rPr lang="en-US" dirty="0" err="1"/>
              <a:t>g</a:t>
            </a:r>
            <a:r>
              <a:rPr lang="en-US" dirty="0" err="1" smtClean="0"/>
              <a:t>roß</a:t>
            </a:r>
            <a:endParaRPr lang="en-US" dirty="0" smtClean="0"/>
          </a:p>
          <a:p>
            <a:r>
              <a:rPr lang="en-US" dirty="0" err="1"/>
              <a:t>j</a:t>
            </a:r>
            <a:r>
              <a:rPr lang="en-US" dirty="0" err="1" smtClean="0"/>
              <a:t>ung</a:t>
            </a:r>
            <a:endParaRPr lang="en-US" dirty="0" smtClean="0"/>
          </a:p>
          <a:p>
            <a:r>
              <a:rPr lang="en-US" dirty="0" err="1"/>
              <a:t>k</a:t>
            </a:r>
            <a:r>
              <a:rPr lang="en-US" dirty="0" err="1" smtClean="0"/>
              <a:t>alt</a:t>
            </a:r>
            <a:endParaRPr lang="en-US" dirty="0" smtClean="0"/>
          </a:p>
          <a:p>
            <a:r>
              <a:rPr lang="en-US" dirty="0" err="1"/>
              <a:t>k</a:t>
            </a:r>
            <a:r>
              <a:rPr lang="en-US" dirty="0" err="1" smtClean="0"/>
              <a:t>rank</a:t>
            </a:r>
            <a:endParaRPr lang="en-US" dirty="0" smtClean="0"/>
          </a:p>
          <a:p>
            <a:r>
              <a:rPr lang="en-US" dirty="0" err="1"/>
              <a:t>k</a:t>
            </a:r>
            <a:r>
              <a:rPr lang="en-US" dirty="0" err="1" smtClean="0"/>
              <a:t>urz</a:t>
            </a:r>
            <a:endParaRPr lang="en-US" dirty="0" smtClean="0"/>
          </a:p>
          <a:p>
            <a:r>
              <a:rPr lang="en-US" dirty="0" err="1"/>
              <a:t>l</a:t>
            </a:r>
            <a:r>
              <a:rPr lang="en-US" dirty="0" err="1" smtClean="0"/>
              <a:t>ang</a:t>
            </a: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arm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24200" y="3563935"/>
            <a:ext cx="1981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ä</a:t>
            </a:r>
            <a:r>
              <a:rPr lang="en-US" dirty="0" err="1" smtClean="0"/>
              <a:t>lter</a:t>
            </a:r>
            <a:endParaRPr lang="en-US" dirty="0" smtClean="0"/>
          </a:p>
          <a:p>
            <a:r>
              <a:rPr lang="en-US" dirty="0" err="1"/>
              <a:t>g</a:t>
            </a:r>
            <a:r>
              <a:rPr lang="en-US" dirty="0" err="1" smtClean="0"/>
              <a:t>esünder</a:t>
            </a:r>
            <a:endParaRPr lang="en-US" dirty="0" smtClean="0"/>
          </a:p>
          <a:p>
            <a:r>
              <a:rPr lang="en-US" dirty="0" err="1"/>
              <a:t>g</a:t>
            </a:r>
            <a:r>
              <a:rPr lang="en-US" dirty="0" err="1" smtClean="0"/>
              <a:t>rößer</a:t>
            </a:r>
            <a:endParaRPr lang="en-US" dirty="0" smtClean="0"/>
          </a:p>
          <a:p>
            <a:r>
              <a:rPr lang="en-US" dirty="0" err="1"/>
              <a:t>j</a:t>
            </a:r>
            <a:r>
              <a:rPr lang="en-US" dirty="0" err="1" smtClean="0"/>
              <a:t>ünger</a:t>
            </a:r>
            <a:endParaRPr lang="en-US" dirty="0" smtClean="0"/>
          </a:p>
          <a:p>
            <a:r>
              <a:rPr lang="en-US" dirty="0" err="1"/>
              <a:t>k</a:t>
            </a:r>
            <a:r>
              <a:rPr lang="en-US" dirty="0" err="1" smtClean="0"/>
              <a:t>älter</a:t>
            </a:r>
            <a:endParaRPr lang="en-US" dirty="0" smtClean="0"/>
          </a:p>
          <a:p>
            <a:r>
              <a:rPr lang="en-US" dirty="0" err="1"/>
              <a:t>k</a:t>
            </a:r>
            <a:r>
              <a:rPr lang="en-US" dirty="0" err="1" smtClean="0"/>
              <a:t>ränker</a:t>
            </a:r>
            <a:endParaRPr lang="en-US" dirty="0" smtClean="0"/>
          </a:p>
          <a:p>
            <a:r>
              <a:rPr lang="en-US" dirty="0" err="1"/>
              <a:t>k</a:t>
            </a:r>
            <a:r>
              <a:rPr lang="en-US" dirty="0" err="1" smtClean="0"/>
              <a:t>ürzer</a:t>
            </a:r>
            <a:endParaRPr lang="en-US" dirty="0" smtClean="0"/>
          </a:p>
          <a:p>
            <a:r>
              <a:rPr lang="en-US" dirty="0" err="1"/>
              <a:t>l</a:t>
            </a:r>
            <a:r>
              <a:rPr lang="en-US" dirty="0" err="1" smtClean="0"/>
              <a:t>änger</a:t>
            </a:r>
            <a:endParaRPr lang="en-US" dirty="0" smtClean="0"/>
          </a:p>
          <a:p>
            <a:r>
              <a:rPr lang="en-US" dirty="0" err="1"/>
              <a:t>w</a:t>
            </a:r>
            <a:r>
              <a:rPr lang="en-US" dirty="0" err="1" smtClean="0"/>
              <a:t>ärmer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62600" y="3563936"/>
            <a:ext cx="2057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/>
              <a:t>ä</a:t>
            </a:r>
            <a:r>
              <a:rPr lang="en-US" dirty="0" err="1" smtClean="0"/>
              <a:t>ltesten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/>
              <a:t>g</a:t>
            </a:r>
            <a:r>
              <a:rPr lang="en-US" dirty="0" err="1" smtClean="0"/>
              <a:t>esündesten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/>
              <a:t>g</a:t>
            </a:r>
            <a:r>
              <a:rPr lang="en-US" dirty="0" err="1" smtClean="0"/>
              <a:t>rößten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/>
              <a:t>j</a:t>
            </a:r>
            <a:r>
              <a:rPr lang="en-US" dirty="0" err="1" smtClean="0"/>
              <a:t>üngsten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/>
              <a:t>k</a:t>
            </a:r>
            <a:r>
              <a:rPr lang="en-US" dirty="0" err="1" smtClean="0"/>
              <a:t>ältesten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/>
              <a:t>k</a:t>
            </a:r>
            <a:r>
              <a:rPr lang="en-US" dirty="0" err="1" smtClean="0"/>
              <a:t>ränksten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/>
              <a:t>k</a:t>
            </a:r>
            <a:r>
              <a:rPr lang="en-US" dirty="0" err="1" smtClean="0"/>
              <a:t>ürzesten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/>
              <a:t>l</a:t>
            </a:r>
            <a:r>
              <a:rPr lang="en-US" dirty="0" err="1" smtClean="0"/>
              <a:t>ängsten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 err="1"/>
              <a:t>w</a:t>
            </a:r>
            <a:r>
              <a:rPr lang="en-US" dirty="0" err="1" smtClean="0"/>
              <a:t>ärmsten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2474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214</TotalTime>
  <Words>449</Words>
  <Application>Microsoft Office PowerPoint</Application>
  <PresentationFormat>On-screen Show (4:3)</PresentationFormat>
  <Paragraphs>77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Book Antiqua</vt:lpstr>
      <vt:lpstr>Lucida Sans</vt:lpstr>
      <vt:lpstr>Times New Roman</vt:lpstr>
      <vt:lpstr>Wingdings</vt:lpstr>
      <vt:lpstr>Wingdings 2</vt:lpstr>
      <vt:lpstr>Wingdings 3</vt:lpstr>
      <vt:lpstr>Apex</vt:lpstr>
      <vt:lpstr>Comparative and Superlative</vt:lpstr>
      <vt:lpstr>What is it?</vt:lpstr>
      <vt:lpstr>Comparison of Superiority and Inferiority</vt:lpstr>
      <vt:lpstr>Continued:</vt:lpstr>
      <vt:lpstr>Superlative</vt:lpstr>
      <vt:lpstr>Continued:</vt:lpstr>
      <vt:lpstr>Irregular Comparatives and Superlatives have an umlaut whenever possible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and Superlative</dc:title>
  <dc:creator>setup</dc:creator>
  <cp:lastModifiedBy>Maureen Richards</cp:lastModifiedBy>
  <cp:revision>12</cp:revision>
  <dcterms:created xsi:type="dcterms:W3CDTF">2016-10-13T14:29:52Z</dcterms:created>
  <dcterms:modified xsi:type="dcterms:W3CDTF">2016-10-13T22:04:53Z</dcterms:modified>
</cp:coreProperties>
</file>