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1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4/27/2016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4/27/2016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4/27/2016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4/27/2016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4/27/2016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4/27/2016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4/27/2016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4/27/2016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4/27/2016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4/27/2016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6399212" y="5883275"/>
            <a:ext cx="914400" cy="365125"/>
          </a:xfrm>
        </p:spPr>
        <p:txBody>
          <a:bodyPr/>
          <a:lstStyle/>
          <a:p>
            <a:fld id="{B61BEF0D-F0BB-DE4B-95CE-6DB70DBA9567}" type="datetimeFigureOut">
              <a:rPr lang="en-US" dirty="0"/>
              <a:pPr/>
              <a:t>4/27/2016</a:t>
            </a:fld>
            <a:endParaRPr lang="en-US" dirty="0"/>
          </a:p>
        </p:txBody>
      </p:sp>
      <p:sp>
        <p:nvSpPr>
          <p:cNvPr id="6" name="Footer Placeholder 5"/>
          <p:cNvSpPr>
            <a:spLocks noGrp="1"/>
          </p:cNvSpPr>
          <p:nvPr>
            <p:ph type="ftr" sz="quarter" idx="11"/>
          </p:nvPr>
        </p:nvSpPr>
        <p:spPr>
          <a:xfrm>
            <a:off x="1141412" y="5883275"/>
            <a:ext cx="5105400" cy="365125"/>
          </a:xfrm>
        </p:spPr>
        <p:txBody>
          <a:bodyPr/>
          <a:lstStyle/>
          <a:p>
            <a:endParaRPr lang="en-US" dirty="0"/>
          </a:p>
        </p:txBody>
      </p:sp>
      <p:sp>
        <p:nvSpPr>
          <p:cNvPr id="7" name="Slide Number Placeholder 6"/>
          <p:cNvSpPr>
            <a:spLocks noGrp="1"/>
          </p:cNvSpPr>
          <p:nvPr>
            <p:ph type="sldNum" sz="quarter" idx="12"/>
          </p:nvPr>
        </p:nvSpPr>
        <p:spPr>
          <a:xfrm>
            <a:off x="10742612" y="5883275"/>
            <a:ext cx="3225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B61BEF0D-F0BB-DE4B-95CE-6DB70DBA9567}" type="datetimeFigureOut">
              <a:rPr lang="en-US" dirty="0"/>
              <a:pPr/>
              <a:t>4/27/2016</a:t>
            </a:fld>
            <a:endParaRPr lang="en-US" dirty="0"/>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dirty="0"/>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1"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hyperlink" Target="https://www.youtube.com/watch?v=WCy0bfDwyt4" TargetMode="External"/><Relationship Id="rId7" Type="http://schemas.openxmlformats.org/officeDocument/2006/relationships/image" Target="../media/image9.png"/><Relationship Id="rId2" Type="http://schemas.openxmlformats.org/officeDocument/2006/relationships/hyperlink" Target="https://www.youtube.com/watch?v=jn7Ud_8-xk8&amp;list=PLzbiqTGdaC9xP_WPQXuYYQS9WdW6ArdgG" TargetMode="Externa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1795848"/>
          </a:xfrm>
        </p:spPr>
        <p:txBody>
          <a:bodyPr/>
          <a:lstStyle/>
          <a:p>
            <a:r>
              <a:rPr lang="en-US" b="1" dirty="0" smtClean="0">
                <a:solidFill>
                  <a:srgbClr val="FF0000"/>
                </a:solidFill>
              </a:rPr>
              <a:t>Die </a:t>
            </a:r>
            <a:r>
              <a:rPr lang="en-US" b="1" dirty="0" err="1" smtClean="0">
                <a:solidFill>
                  <a:srgbClr val="FF0000"/>
                </a:solidFill>
              </a:rPr>
              <a:t>Musik</a:t>
            </a:r>
            <a:r>
              <a:rPr lang="en-US" b="1" dirty="0" smtClean="0">
                <a:solidFill>
                  <a:srgbClr val="FF0000"/>
                </a:solidFill>
              </a:rPr>
              <a:t> </a:t>
            </a:r>
            <a:r>
              <a:rPr lang="en-US" b="1" dirty="0" err="1" smtClean="0">
                <a:solidFill>
                  <a:srgbClr val="FF0000"/>
                </a:solidFill>
              </a:rPr>
              <a:t>während</a:t>
            </a:r>
            <a:r>
              <a:rPr lang="en-US" b="1" dirty="0" smtClean="0">
                <a:solidFill>
                  <a:srgbClr val="FF0000"/>
                </a:solidFill>
              </a:rPr>
              <a:t> der </a:t>
            </a:r>
            <a:r>
              <a:rPr lang="en-US" b="1" dirty="0" err="1" smtClean="0">
                <a:solidFill>
                  <a:srgbClr val="FF0000"/>
                </a:solidFill>
              </a:rPr>
              <a:t>Natzi</a:t>
            </a:r>
            <a:r>
              <a:rPr lang="en-US" b="1" dirty="0" smtClean="0">
                <a:solidFill>
                  <a:srgbClr val="FF0000"/>
                </a:solidFill>
              </a:rPr>
              <a:t> </a:t>
            </a:r>
            <a:r>
              <a:rPr lang="en-US" b="1" dirty="0" err="1" smtClean="0">
                <a:solidFill>
                  <a:srgbClr val="FF0000"/>
                </a:solidFill>
              </a:rPr>
              <a:t>zeit</a:t>
            </a:r>
            <a:endParaRPr lang="en-US" b="1" dirty="0">
              <a:solidFill>
                <a:srgbClr val="FF0000"/>
              </a:solidFill>
            </a:endParaRPr>
          </a:p>
        </p:txBody>
      </p:sp>
      <p:sp>
        <p:nvSpPr>
          <p:cNvPr id="3" name="Subtitle 2"/>
          <p:cNvSpPr>
            <a:spLocks noGrp="1"/>
          </p:cNvSpPr>
          <p:nvPr>
            <p:ph type="subTitle"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6713323" y="2889422"/>
            <a:ext cx="4762500" cy="3352800"/>
          </a:xfrm>
          <a:prstGeom prst="rect">
            <a:avLst/>
          </a:prstGeom>
        </p:spPr>
      </p:pic>
      <p:pic>
        <p:nvPicPr>
          <p:cNvPr id="5" name="Picture 4"/>
          <p:cNvPicPr>
            <a:picLocks noChangeAspect="1"/>
          </p:cNvPicPr>
          <p:nvPr/>
        </p:nvPicPr>
        <p:blipFill>
          <a:blip r:embed="rId3"/>
          <a:stretch>
            <a:fillRect/>
          </a:stretch>
        </p:blipFill>
        <p:spPr>
          <a:xfrm>
            <a:off x="107092" y="2926671"/>
            <a:ext cx="6606231" cy="3334235"/>
          </a:xfrm>
          <a:prstGeom prst="rect">
            <a:avLst/>
          </a:prstGeom>
        </p:spPr>
      </p:pic>
    </p:spTree>
    <p:extLst>
      <p:ext uri="{BB962C8B-B14F-4D97-AF65-F5344CB8AC3E}">
        <p14:creationId xmlns:p14="http://schemas.microsoft.com/office/powerpoint/2010/main" val="11323243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29574" t="18047" r="45480" b="19694"/>
          <a:stretch/>
        </p:blipFill>
        <p:spPr>
          <a:xfrm>
            <a:off x="3361869" y="105958"/>
            <a:ext cx="4521668" cy="6627301"/>
          </a:xfrm>
          <a:prstGeom prst="rect">
            <a:avLst/>
          </a:prstGeom>
        </p:spPr>
      </p:pic>
    </p:spTree>
    <p:extLst>
      <p:ext uri="{BB962C8B-B14F-4D97-AF65-F5344CB8AC3E}">
        <p14:creationId xmlns:p14="http://schemas.microsoft.com/office/powerpoint/2010/main" val="22941110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27263" t="13976" r="43150" b="15892"/>
          <a:stretch/>
        </p:blipFill>
        <p:spPr>
          <a:xfrm>
            <a:off x="2662786" y="-26212"/>
            <a:ext cx="5163159" cy="6884212"/>
          </a:xfrm>
          <a:prstGeom prst="rect">
            <a:avLst/>
          </a:prstGeom>
        </p:spPr>
      </p:pic>
    </p:spTree>
    <p:extLst>
      <p:ext uri="{BB962C8B-B14F-4D97-AF65-F5344CB8AC3E}">
        <p14:creationId xmlns:p14="http://schemas.microsoft.com/office/powerpoint/2010/main" val="30834924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28593" t="17319" r="43746" b="17769"/>
          <a:stretch/>
        </p:blipFill>
        <p:spPr>
          <a:xfrm>
            <a:off x="3169679" y="0"/>
            <a:ext cx="5058561" cy="6677637"/>
          </a:xfrm>
          <a:prstGeom prst="rect">
            <a:avLst/>
          </a:prstGeom>
        </p:spPr>
      </p:pic>
    </p:spTree>
    <p:extLst>
      <p:ext uri="{BB962C8B-B14F-4D97-AF65-F5344CB8AC3E}">
        <p14:creationId xmlns:p14="http://schemas.microsoft.com/office/powerpoint/2010/main" val="19022266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0"/>
            <a:ext cx="9905998" cy="1276865"/>
          </a:xfrm>
        </p:spPr>
        <p:txBody>
          <a:bodyPr/>
          <a:lstStyle/>
          <a:p>
            <a:r>
              <a:rPr lang="en-US" b="1" dirty="0" err="1" smtClean="0">
                <a:solidFill>
                  <a:srgbClr val="FF0000"/>
                </a:solidFill>
              </a:rPr>
              <a:t>Warum</a:t>
            </a:r>
            <a:r>
              <a:rPr lang="en-US" b="1" dirty="0" smtClean="0">
                <a:solidFill>
                  <a:srgbClr val="FF0000"/>
                </a:solidFill>
              </a:rPr>
              <a:t> </a:t>
            </a:r>
            <a:r>
              <a:rPr lang="en-US" b="1" dirty="0" err="1" smtClean="0">
                <a:solidFill>
                  <a:srgbClr val="FF0000"/>
                </a:solidFill>
              </a:rPr>
              <a:t>Musik</a:t>
            </a:r>
            <a:r>
              <a:rPr lang="en-US" b="1" dirty="0" smtClean="0">
                <a:solidFill>
                  <a:srgbClr val="FF0000"/>
                </a:solidFill>
              </a:rPr>
              <a:t> in der </a:t>
            </a:r>
            <a:r>
              <a:rPr lang="en-US" b="1" dirty="0" err="1" smtClean="0">
                <a:solidFill>
                  <a:srgbClr val="FF0000"/>
                </a:solidFill>
              </a:rPr>
              <a:t>Natziseit</a:t>
            </a:r>
            <a:r>
              <a:rPr lang="en-US" b="1" dirty="0" smtClean="0">
                <a:solidFill>
                  <a:srgbClr val="FF0000"/>
                </a:solidFill>
              </a:rPr>
              <a:t>?</a:t>
            </a:r>
            <a:endParaRPr lang="en-US" b="1" dirty="0">
              <a:solidFill>
                <a:srgbClr val="FF0000"/>
              </a:solidFill>
            </a:endParaRPr>
          </a:p>
        </p:txBody>
      </p:sp>
      <p:sp>
        <p:nvSpPr>
          <p:cNvPr id="3" name="Content Placeholder 2"/>
          <p:cNvSpPr>
            <a:spLocks noGrp="1"/>
          </p:cNvSpPr>
          <p:nvPr>
            <p:ph idx="1"/>
          </p:nvPr>
        </p:nvSpPr>
        <p:spPr>
          <a:xfrm>
            <a:off x="172994" y="1103871"/>
            <a:ext cx="11911913" cy="5634680"/>
          </a:xfrm>
        </p:spPr>
        <p:txBody>
          <a:bodyPr/>
          <a:lstStyle/>
          <a:p>
            <a:r>
              <a:rPr lang="en-US" dirty="0">
                <a:effectLst/>
              </a:rPr>
              <a:t>In der Nazi- </a:t>
            </a:r>
            <a:r>
              <a:rPr lang="en-US" dirty="0" err="1">
                <a:effectLst/>
              </a:rPr>
              <a:t>Phantasie</a:t>
            </a:r>
            <a:r>
              <a:rPr lang="en-US" dirty="0">
                <a:effectLst/>
              </a:rPr>
              <a:t> </a:t>
            </a:r>
            <a:r>
              <a:rPr lang="en-US" dirty="0" err="1">
                <a:effectLst/>
              </a:rPr>
              <a:t>hatte</a:t>
            </a:r>
            <a:r>
              <a:rPr lang="en-US" dirty="0">
                <a:effectLst/>
              </a:rPr>
              <a:t> </a:t>
            </a:r>
            <a:r>
              <a:rPr lang="en-US" dirty="0" err="1">
                <a:effectLst/>
              </a:rPr>
              <a:t>Musik</a:t>
            </a:r>
            <a:r>
              <a:rPr lang="en-US" dirty="0">
                <a:effectLst/>
              </a:rPr>
              <a:t> </a:t>
            </a:r>
            <a:r>
              <a:rPr lang="en-US" dirty="0" err="1">
                <a:effectLst/>
              </a:rPr>
              <a:t>eine</a:t>
            </a:r>
            <a:r>
              <a:rPr lang="en-US" dirty="0">
                <a:effectLst/>
              </a:rPr>
              <a:t> </a:t>
            </a:r>
            <a:r>
              <a:rPr lang="en-US" dirty="0" err="1">
                <a:effectLst/>
              </a:rPr>
              <a:t>einzigartige</a:t>
            </a:r>
            <a:r>
              <a:rPr lang="en-US" dirty="0">
                <a:effectLst/>
              </a:rPr>
              <a:t> </a:t>
            </a:r>
            <a:r>
              <a:rPr lang="en-US" dirty="0" err="1">
                <a:effectLst/>
              </a:rPr>
              <a:t>Bedeutung</a:t>
            </a:r>
            <a:r>
              <a:rPr lang="en-US" dirty="0">
                <a:effectLst/>
              </a:rPr>
              <a:t> und </a:t>
            </a:r>
            <a:r>
              <a:rPr lang="en-US" dirty="0" err="1">
                <a:effectLst/>
              </a:rPr>
              <a:t>Macht</a:t>
            </a:r>
            <a:r>
              <a:rPr lang="en-US" dirty="0">
                <a:effectLst/>
              </a:rPr>
              <a:t>. </a:t>
            </a:r>
            <a:r>
              <a:rPr lang="en-US" dirty="0" err="1">
                <a:effectLst/>
              </a:rPr>
              <a:t>Als</a:t>
            </a:r>
            <a:r>
              <a:rPr lang="en-US" dirty="0">
                <a:effectLst/>
              </a:rPr>
              <a:t> Nation </a:t>
            </a:r>
            <a:r>
              <a:rPr lang="en-US" b="1" dirty="0" err="1">
                <a:solidFill>
                  <a:srgbClr val="FF0000"/>
                </a:solidFill>
                <a:effectLst/>
              </a:rPr>
              <a:t>hatte</a:t>
            </a:r>
            <a:r>
              <a:rPr lang="en-US" b="1" dirty="0">
                <a:solidFill>
                  <a:srgbClr val="FF0000"/>
                </a:solidFill>
                <a:effectLst/>
              </a:rPr>
              <a:t> Deutschland </a:t>
            </a:r>
            <a:r>
              <a:rPr lang="en-US" b="1" dirty="0" err="1">
                <a:solidFill>
                  <a:srgbClr val="FF0000"/>
                </a:solidFill>
                <a:effectLst/>
              </a:rPr>
              <a:t>eine</a:t>
            </a:r>
            <a:r>
              <a:rPr lang="en-US" b="1" dirty="0">
                <a:solidFill>
                  <a:srgbClr val="FF0000"/>
                </a:solidFill>
                <a:effectLst/>
              </a:rPr>
              <a:t> </a:t>
            </a:r>
            <a:r>
              <a:rPr lang="en-US" b="1" dirty="0" err="1">
                <a:solidFill>
                  <a:srgbClr val="FF0000"/>
                </a:solidFill>
                <a:effectLst/>
              </a:rPr>
              <a:t>lange</a:t>
            </a:r>
            <a:r>
              <a:rPr lang="en-US" b="1" dirty="0">
                <a:solidFill>
                  <a:srgbClr val="FF0000"/>
                </a:solidFill>
                <a:effectLst/>
              </a:rPr>
              <a:t> Tradition der </a:t>
            </a:r>
            <a:r>
              <a:rPr lang="en-US" b="1" dirty="0" err="1">
                <a:solidFill>
                  <a:srgbClr val="FF0000"/>
                </a:solidFill>
                <a:effectLst/>
              </a:rPr>
              <a:t>musikalischen</a:t>
            </a:r>
            <a:r>
              <a:rPr lang="en-US" b="1" dirty="0">
                <a:solidFill>
                  <a:srgbClr val="FF0000"/>
                </a:solidFill>
                <a:effectLst/>
              </a:rPr>
              <a:t> </a:t>
            </a:r>
            <a:r>
              <a:rPr lang="en-US" dirty="0" err="1">
                <a:effectLst/>
              </a:rPr>
              <a:t>Erfolg</a:t>
            </a:r>
            <a:r>
              <a:rPr lang="en-US" dirty="0">
                <a:effectLst/>
              </a:rPr>
              <a:t>.</a:t>
            </a:r>
          </a:p>
          <a:p>
            <a:r>
              <a:rPr lang="de-DE" dirty="0">
                <a:effectLst/>
              </a:rPr>
              <a:t>Besonders war Musik " die deutscheste  aller Künste " . Die internationale anerkannte Bedeutung der </a:t>
            </a:r>
            <a:r>
              <a:rPr lang="de-DE" b="1" dirty="0">
                <a:solidFill>
                  <a:srgbClr val="FF0000"/>
                </a:solidFill>
                <a:effectLst/>
              </a:rPr>
              <a:t>deutschen Komponisten</a:t>
            </a:r>
            <a:r>
              <a:rPr lang="de-DE" dirty="0">
                <a:effectLst/>
              </a:rPr>
              <a:t> war eine </a:t>
            </a:r>
            <a:r>
              <a:rPr lang="de-DE" dirty="0" smtClean="0">
                <a:effectLst/>
              </a:rPr>
              <a:t>grosse </a:t>
            </a:r>
            <a:r>
              <a:rPr lang="de-DE" b="1" dirty="0">
                <a:solidFill>
                  <a:srgbClr val="FF0000"/>
                </a:solidFill>
                <a:effectLst/>
              </a:rPr>
              <a:t>Quelle des Stolzes</a:t>
            </a:r>
            <a:r>
              <a:rPr lang="de-DE" dirty="0">
                <a:effectLst/>
              </a:rPr>
              <a:t>. Zugleich  wurden die </a:t>
            </a:r>
            <a:r>
              <a:rPr lang="de-DE" b="1" dirty="0">
                <a:solidFill>
                  <a:srgbClr val="FF0000"/>
                </a:solidFill>
                <a:effectLst/>
              </a:rPr>
              <a:t>modernistische</a:t>
            </a:r>
            <a:r>
              <a:rPr lang="de-DE" dirty="0">
                <a:effectLst/>
              </a:rPr>
              <a:t> und </a:t>
            </a:r>
            <a:r>
              <a:rPr lang="de-DE" b="1" dirty="0">
                <a:solidFill>
                  <a:srgbClr val="FF0000"/>
                </a:solidFill>
                <a:effectLst/>
              </a:rPr>
              <a:t>" kosmopolitische " Trends </a:t>
            </a:r>
            <a:r>
              <a:rPr lang="de-DE" dirty="0">
                <a:effectLst/>
              </a:rPr>
              <a:t>in der Kunst der Zwischenkriegs Welt gefühlt und als eine </a:t>
            </a:r>
            <a:r>
              <a:rPr lang="de-DE" dirty="0" smtClean="0">
                <a:effectLst/>
              </a:rPr>
              <a:t>grosse </a:t>
            </a:r>
            <a:r>
              <a:rPr lang="de-DE" b="1" dirty="0">
                <a:solidFill>
                  <a:srgbClr val="FF0000"/>
                </a:solidFill>
                <a:effectLst/>
              </a:rPr>
              <a:t>Bedrohung (threat) gesehen</a:t>
            </a:r>
            <a:r>
              <a:rPr lang="de-DE" dirty="0">
                <a:effectLst/>
              </a:rPr>
              <a:t>. Für die Nazis war </a:t>
            </a:r>
            <a:r>
              <a:rPr lang="de-DE" b="1" dirty="0">
                <a:solidFill>
                  <a:srgbClr val="FF0000"/>
                </a:solidFill>
                <a:effectLst/>
              </a:rPr>
              <a:t>die Zustőrung der deutschen Musik sowohl eine Metapher und ein Symptom der Zustőrung der Nation</a:t>
            </a:r>
            <a:r>
              <a:rPr lang="de-DE" b="1" dirty="0" smtClean="0">
                <a:solidFill>
                  <a:srgbClr val="FF0000"/>
                </a:solidFill>
                <a:effectLst/>
              </a:rPr>
              <a:t>.</a:t>
            </a:r>
          </a:p>
          <a:p>
            <a:pPr marL="0" indent="0">
              <a:buNone/>
            </a:pPr>
            <a:endParaRPr lang="de-DE" b="1" dirty="0">
              <a:solidFill>
                <a:srgbClr val="FF0000"/>
              </a:solidFill>
              <a:effectLst/>
            </a:endParaRPr>
          </a:p>
          <a:p>
            <a:pPr marL="0" indent="0">
              <a:buNone/>
            </a:pPr>
            <a:endParaRPr lang="de-DE" b="1" dirty="0" smtClean="0">
              <a:solidFill>
                <a:srgbClr val="FF0000"/>
              </a:solidFill>
              <a:effectLst/>
            </a:endParaRPr>
          </a:p>
          <a:p>
            <a:pPr marL="0" indent="0">
              <a:buNone/>
            </a:pPr>
            <a:endParaRPr lang="de-DE" b="1" dirty="0" smtClean="0">
              <a:solidFill>
                <a:srgbClr val="FF0000"/>
              </a:solidFill>
              <a:effectLst/>
            </a:endParaRPr>
          </a:p>
          <a:p>
            <a:pPr marL="0" indent="0">
              <a:buNone/>
            </a:pPr>
            <a:endParaRPr lang="en-US" b="1" dirty="0">
              <a:solidFill>
                <a:srgbClr val="FF0000"/>
              </a:solidFill>
              <a:effectLst/>
            </a:endParaRPr>
          </a:p>
          <a:p>
            <a:r>
              <a:rPr lang="en-US" dirty="0" err="1">
                <a:effectLst/>
              </a:rPr>
              <a:t>Für</a:t>
            </a:r>
            <a:r>
              <a:rPr lang="en-US" dirty="0">
                <a:effectLst/>
              </a:rPr>
              <a:t> </a:t>
            </a:r>
            <a:r>
              <a:rPr lang="en-US" dirty="0" err="1">
                <a:effectLst/>
              </a:rPr>
              <a:t>viele</a:t>
            </a:r>
            <a:r>
              <a:rPr lang="en-US" dirty="0">
                <a:effectLst/>
              </a:rPr>
              <a:t> </a:t>
            </a:r>
            <a:r>
              <a:rPr lang="en-US" dirty="0" err="1">
                <a:effectLst/>
              </a:rPr>
              <a:t>waren</a:t>
            </a:r>
            <a:r>
              <a:rPr lang="en-US" dirty="0">
                <a:effectLst/>
              </a:rPr>
              <a:t> die </a:t>
            </a:r>
            <a:r>
              <a:rPr lang="en-US" dirty="0" err="1">
                <a:effectLst/>
              </a:rPr>
              <a:t>Popularität</a:t>
            </a:r>
            <a:r>
              <a:rPr lang="en-US" dirty="0">
                <a:effectLst/>
              </a:rPr>
              <a:t> von </a:t>
            </a:r>
            <a:r>
              <a:rPr lang="en-US" b="1" dirty="0">
                <a:solidFill>
                  <a:srgbClr val="FF0000"/>
                </a:solidFill>
                <a:effectLst/>
              </a:rPr>
              <a:t>Swing, Jazz, </a:t>
            </a:r>
            <a:r>
              <a:rPr lang="en-US" b="1" dirty="0" err="1">
                <a:solidFill>
                  <a:srgbClr val="FF0000"/>
                </a:solidFill>
                <a:effectLst/>
              </a:rPr>
              <a:t>Avantgarde</a:t>
            </a:r>
            <a:r>
              <a:rPr lang="en-US" b="1" dirty="0">
                <a:solidFill>
                  <a:srgbClr val="FF0000"/>
                </a:solidFill>
                <a:effectLst/>
              </a:rPr>
              <a:t>- </a:t>
            </a:r>
            <a:r>
              <a:rPr lang="en-US" b="1" dirty="0" err="1">
                <a:solidFill>
                  <a:srgbClr val="FF0000"/>
                </a:solidFill>
                <a:effectLst/>
              </a:rPr>
              <a:t>Experimente</a:t>
            </a:r>
            <a:r>
              <a:rPr lang="en-US" b="1" dirty="0">
                <a:solidFill>
                  <a:srgbClr val="FF0000"/>
                </a:solidFill>
                <a:effectLst/>
              </a:rPr>
              <a:t> und afro-</a:t>
            </a:r>
            <a:r>
              <a:rPr lang="en-US" b="1" dirty="0" err="1">
                <a:solidFill>
                  <a:srgbClr val="FF0000"/>
                </a:solidFill>
                <a:effectLst/>
              </a:rPr>
              <a:t>amerikanische</a:t>
            </a:r>
            <a:r>
              <a:rPr lang="en-US" b="1" dirty="0">
                <a:solidFill>
                  <a:srgbClr val="FF0000"/>
                </a:solidFill>
                <a:effectLst/>
              </a:rPr>
              <a:t> und </a:t>
            </a:r>
            <a:r>
              <a:rPr lang="en-US" b="1" dirty="0" err="1">
                <a:solidFill>
                  <a:srgbClr val="FF0000"/>
                </a:solidFill>
                <a:effectLst/>
              </a:rPr>
              <a:t>jüdische</a:t>
            </a:r>
            <a:r>
              <a:rPr lang="en-US" b="1" dirty="0">
                <a:solidFill>
                  <a:srgbClr val="FF0000"/>
                </a:solidFill>
                <a:effectLst/>
              </a:rPr>
              <a:t> </a:t>
            </a:r>
            <a:r>
              <a:rPr lang="en-US" b="1" dirty="0" err="1">
                <a:solidFill>
                  <a:srgbClr val="FF0000"/>
                </a:solidFill>
                <a:effectLst/>
              </a:rPr>
              <a:t>Musiker</a:t>
            </a:r>
            <a:r>
              <a:rPr lang="en-US" b="1" dirty="0">
                <a:solidFill>
                  <a:srgbClr val="FF0000"/>
                </a:solidFill>
                <a:effectLst/>
              </a:rPr>
              <a:t> </a:t>
            </a:r>
            <a:r>
              <a:rPr lang="en-US" dirty="0" err="1">
                <a:effectLst/>
              </a:rPr>
              <a:t>kein</a:t>
            </a:r>
            <a:r>
              <a:rPr lang="en-US" dirty="0">
                <a:effectLst/>
              </a:rPr>
              <a:t> </a:t>
            </a:r>
            <a:r>
              <a:rPr lang="en-US" dirty="0" err="1">
                <a:effectLst/>
              </a:rPr>
              <a:t>Zufall</a:t>
            </a:r>
            <a:r>
              <a:rPr lang="en-US" dirty="0">
                <a:effectLst/>
              </a:rPr>
              <a:t> (</a:t>
            </a:r>
            <a:r>
              <a:rPr lang="en-US" dirty="0" err="1">
                <a:effectLst/>
              </a:rPr>
              <a:t>coincidnces</a:t>
            </a:r>
            <a:r>
              <a:rPr lang="en-US" dirty="0">
                <a:effectLst/>
              </a:rPr>
              <a:t>), </a:t>
            </a:r>
            <a:r>
              <a:rPr lang="en-US" dirty="0" err="1">
                <a:effectLst/>
              </a:rPr>
              <a:t>sondern</a:t>
            </a:r>
            <a:r>
              <a:rPr lang="en-US" dirty="0">
                <a:effectLst/>
              </a:rPr>
              <a:t> </a:t>
            </a:r>
            <a:r>
              <a:rPr lang="en-US" dirty="0" err="1">
                <a:effectLst/>
              </a:rPr>
              <a:t>sie</a:t>
            </a:r>
            <a:r>
              <a:rPr lang="en-US" dirty="0">
                <a:effectLst/>
              </a:rPr>
              <a:t> </a:t>
            </a:r>
            <a:r>
              <a:rPr lang="en-US" dirty="0" err="1">
                <a:effectLst/>
              </a:rPr>
              <a:t>waren</a:t>
            </a:r>
            <a:r>
              <a:rPr lang="en-US" dirty="0">
                <a:effectLst/>
              </a:rPr>
              <a:t> </a:t>
            </a:r>
            <a:r>
              <a:rPr lang="en-US" dirty="0" err="1">
                <a:effectLst/>
              </a:rPr>
              <a:t>beide</a:t>
            </a:r>
            <a:r>
              <a:rPr lang="en-US" dirty="0">
                <a:effectLst/>
              </a:rPr>
              <a:t> </a:t>
            </a:r>
            <a:r>
              <a:rPr lang="en-US" dirty="0" err="1">
                <a:effectLst/>
              </a:rPr>
              <a:t>Ursache</a:t>
            </a:r>
            <a:r>
              <a:rPr lang="en-US" dirty="0">
                <a:effectLst/>
              </a:rPr>
              <a:t> (cause) und </a:t>
            </a:r>
            <a:r>
              <a:rPr lang="en-US" dirty="0" err="1">
                <a:effectLst/>
              </a:rPr>
              <a:t>Wirkung</a:t>
            </a:r>
            <a:r>
              <a:rPr lang="en-US" dirty="0">
                <a:effectLst/>
              </a:rPr>
              <a:t> (effect) </a:t>
            </a:r>
            <a:r>
              <a:rPr lang="en-US" b="1" dirty="0">
                <a:solidFill>
                  <a:srgbClr val="FF0000"/>
                </a:solidFill>
                <a:effectLst/>
              </a:rPr>
              <a:t>der </a:t>
            </a:r>
            <a:r>
              <a:rPr lang="en-US" b="1" dirty="0" err="1">
                <a:solidFill>
                  <a:srgbClr val="FF0000"/>
                </a:solidFill>
                <a:effectLst/>
              </a:rPr>
              <a:t>allgemeinen</a:t>
            </a:r>
            <a:r>
              <a:rPr lang="en-US" b="1" dirty="0">
                <a:solidFill>
                  <a:srgbClr val="FF0000"/>
                </a:solidFill>
                <a:effectLst/>
              </a:rPr>
              <a:t> </a:t>
            </a:r>
            <a:r>
              <a:rPr lang="en-US" b="1" dirty="0" err="1">
                <a:solidFill>
                  <a:srgbClr val="FF0000"/>
                </a:solidFill>
                <a:effectLst/>
              </a:rPr>
              <a:t>Zusammenbruch</a:t>
            </a:r>
            <a:r>
              <a:rPr lang="en-US" b="1" dirty="0">
                <a:solidFill>
                  <a:srgbClr val="FF0000"/>
                </a:solidFill>
                <a:effectLst/>
              </a:rPr>
              <a:t> (break) der </a:t>
            </a:r>
            <a:r>
              <a:rPr lang="en-US" b="1" dirty="0" err="1">
                <a:solidFill>
                  <a:srgbClr val="FF0000"/>
                </a:solidFill>
                <a:effectLst/>
              </a:rPr>
              <a:t>deutschen</a:t>
            </a:r>
            <a:r>
              <a:rPr lang="en-US" b="1" dirty="0">
                <a:solidFill>
                  <a:srgbClr val="FF0000"/>
                </a:solidFill>
                <a:effectLst/>
              </a:rPr>
              <a:t> </a:t>
            </a:r>
            <a:r>
              <a:rPr lang="en-US" b="1" dirty="0" err="1">
                <a:solidFill>
                  <a:srgbClr val="FF0000"/>
                </a:solidFill>
                <a:effectLst/>
              </a:rPr>
              <a:t>Gesellschaft</a:t>
            </a:r>
            <a:r>
              <a:rPr lang="en-US" b="1" dirty="0">
                <a:solidFill>
                  <a:srgbClr val="FF0000"/>
                </a:solidFill>
                <a:effectLst/>
              </a:rPr>
              <a:t> und der </a:t>
            </a:r>
            <a:r>
              <a:rPr lang="en-US" b="1" dirty="0" err="1">
                <a:solidFill>
                  <a:srgbClr val="FF0000"/>
                </a:solidFill>
                <a:effectLst/>
              </a:rPr>
              <a:t>deutschen</a:t>
            </a:r>
            <a:r>
              <a:rPr lang="en-US" b="1" dirty="0">
                <a:solidFill>
                  <a:srgbClr val="FF0000"/>
                </a:solidFill>
                <a:effectLst/>
              </a:rPr>
              <a:t> </a:t>
            </a:r>
            <a:r>
              <a:rPr lang="en-US" b="1" dirty="0" err="1">
                <a:solidFill>
                  <a:srgbClr val="FF0000"/>
                </a:solidFill>
                <a:effectLst/>
              </a:rPr>
              <a:t>Werte</a:t>
            </a:r>
            <a:r>
              <a:rPr lang="en-US" b="1" dirty="0">
                <a:solidFill>
                  <a:srgbClr val="FF0000"/>
                </a:solidFill>
                <a:effectLst/>
              </a:rPr>
              <a:t>.</a:t>
            </a:r>
          </a:p>
          <a:p>
            <a:endParaRPr lang="en-US" dirty="0"/>
          </a:p>
        </p:txBody>
      </p:sp>
      <p:pic>
        <p:nvPicPr>
          <p:cNvPr id="4" name="Picture 3"/>
          <p:cNvPicPr>
            <a:picLocks noChangeAspect="1"/>
          </p:cNvPicPr>
          <p:nvPr/>
        </p:nvPicPr>
        <p:blipFill>
          <a:blip r:embed="rId2"/>
          <a:stretch>
            <a:fillRect/>
          </a:stretch>
        </p:blipFill>
        <p:spPr>
          <a:xfrm>
            <a:off x="8855676" y="3131117"/>
            <a:ext cx="2370929" cy="1786100"/>
          </a:xfrm>
          <a:prstGeom prst="rect">
            <a:avLst/>
          </a:prstGeom>
        </p:spPr>
      </p:pic>
      <p:pic>
        <p:nvPicPr>
          <p:cNvPr id="5" name="Picture 4"/>
          <p:cNvPicPr>
            <a:picLocks noChangeAspect="1"/>
          </p:cNvPicPr>
          <p:nvPr/>
        </p:nvPicPr>
        <p:blipFill>
          <a:blip r:embed="rId3"/>
          <a:stretch>
            <a:fillRect/>
          </a:stretch>
        </p:blipFill>
        <p:spPr>
          <a:xfrm>
            <a:off x="2194053" y="3296613"/>
            <a:ext cx="2495550" cy="1838325"/>
          </a:xfrm>
          <a:prstGeom prst="rect">
            <a:avLst/>
          </a:prstGeom>
        </p:spPr>
      </p:pic>
    </p:spTree>
    <p:extLst>
      <p:ext uri="{BB962C8B-B14F-4D97-AF65-F5344CB8AC3E}">
        <p14:creationId xmlns:p14="http://schemas.microsoft.com/office/powerpoint/2010/main" val="32806460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1232" y="131805"/>
            <a:ext cx="11811567" cy="6506972"/>
          </a:xfrm>
        </p:spPr>
        <p:txBody>
          <a:bodyPr/>
          <a:lstStyle/>
          <a:p>
            <a:r>
              <a:rPr lang="de-DE" dirty="0" smtClean="0">
                <a:effectLst/>
              </a:rPr>
              <a:t>Diese Jazz </a:t>
            </a:r>
            <a:r>
              <a:rPr lang="de-DE" dirty="0">
                <a:effectLst/>
              </a:rPr>
              <a:t>Musik wurde nur für Profit, keine Originalität und oberflächlich gedacht, weil sie ihre eigene gesunde Nation und Kultur </a:t>
            </a:r>
            <a:r>
              <a:rPr lang="de-DE" dirty="0" smtClean="0">
                <a:effectLst/>
              </a:rPr>
              <a:t>fehlte.</a:t>
            </a:r>
          </a:p>
          <a:p>
            <a:r>
              <a:rPr lang="en-US" b="1" dirty="0" smtClean="0">
                <a:solidFill>
                  <a:srgbClr val="FF0000"/>
                </a:solidFill>
                <a:effectLst/>
              </a:rPr>
              <a:t>Die </a:t>
            </a:r>
            <a:r>
              <a:rPr lang="en-US" b="1" dirty="0" err="1">
                <a:solidFill>
                  <a:srgbClr val="FF0000"/>
                </a:solidFill>
                <a:effectLst/>
              </a:rPr>
              <a:t>Juden</a:t>
            </a:r>
            <a:r>
              <a:rPr lang="en-US" b="1" dirty="0">
                <a:solidFill>
                  <a:srgbClr val="FF0000"/>
                </a:solidFill>
                <a:effectLst/>
              </a:rPr>
              <a:t> und </a:t>
            </a:r>
            <a:r>
              <a:rPr lang="en-US" b="1" dirty="0" err="1">
                <a:solidFill>
                  <a:srgbClr val="FF0000"/>
                </a:solidFill>
                <a:effectLst/>
              </a:rPr>
              <a:t>andere</a:t>
            </a:r>
            <a:r>
              <a:rPr lang="en-US" b="1" dirty="0">
                <a:solidFill>
                  <a:srgbClr val="FF0000"/>
                </a:solidFill>
                <a:effectLst/>
              </a:rPr>
              <a:t> </a:t>
            </a:r>
            <a:r>
              <a:rPr lang="en-US" b="1" dirty="0" err="1">
                <a:solidFill>
                  <a:srgbClr val="FF0000"/>
                </a:solidFill>
                <a:effectLst/>
              </a:rPr>
              <a:t>Minderheiten</a:t>
            </a:r>
            <a:r>
              <a:rPr lang="en-US" b="1" dirty="0">
                <a:solidFill>
                  <a:srgbClr val="FF0000"/>
                </a:solidFill>
                <a:effectLst/>
              </a:rPr>
              <a:t> </a:t>
            </a:r>
            <a:r>
              <a:rPr lang="en-US" dirty="0" err="1">
                <a:effectLst/>
              </a:rPr>
              <a:t>wurden</a:t>
            </a:r>
            <a:r>
              <a:rPr lang="en-US" dirty="0">
                <a:effectLst/>
              </a:rPr>
              <a:t> </a:t>
            </a:r>
            <a:r>
              <a:rPr lang="en-US" dirty="0" err="1">
                <a:effectLst/>
              </a:rPr>
              <a:t>als</a:t>
            </a:r>
            <a:r>
              <a:rPr lang="en-US" dirty="0">
                <a:effectLst/>
              </a:rPr>
              <a:t> das </a:t>
            </a:r>
            <a:r>
              <a:rPr lang="en-US" dirty="0" err="1">
                <a:effectLst/>
              </a:rPr>
              <a:t>gro</a:t>
            </a:r>
            <a:r>
              <a:rPr lang="en-US" dirty="0">
                <a:effectLst/>
              </a:rPr>
              <a:t>βe Problem gesehen. </a:t>
            </a:r>
            <a:r>
              <a:rPr lang="en-US" dirty="0" err="1">
                <a:effectLst/>
              </a:rPr>
              <a:t>Sie</a:t>
            </a:r>
            <a:r>
              <a:rPr lang="en-US" dirty="0">
                <a:effectLst/>
              </a:rPr>
              <a:t> </a:t>
            </a:r>
            <a:r>
              <a:rPr lang="en-US" dirty="0" err="1">
                <a:effectLst/>
              </a:rPr>
              <a:t>waren</a:t>
            </a:r>
            <a:r>
              <a:rPr lang="en-US" dirty="0">
                <a:effectLst/>
              </a:rPr>
              <a:t> </a:t>
            </a:r>
            <a:r>
              <a:rPr lang="en-US" b="1" dirty="0" err="1">
                <a:solidFill>
                  <a:srgbClr val="FF0000"/>
                </a:solidFill>
                <a:effectLst/>
              </a:rPr>
              <a:t>zu</a:t>
            </a:r>
            <a:r>
              <a:rPr lang="en-US" b="1" dirty="0">
                <a:solidFill>
                  <a:srgbClr val="FF0000"/>
                </a:solidFill>
                <a:effectLst/>
              </a:rPr>
              <a:t> modern und </a:t>
            </a:r>
            <a:r>
              <a:rPr lang="en-US" b="1" dirty="0" err="1">
                <a:solidFill>
                  <a:srgbClr val="FF0000"/>
                </a:solidFill>
                <a:effectLst/>
              </a:rPr>
              <a:t>ohne</a:t>
            </a:r>
            <a:r>
              <a:rPr lang="en-US" b="1" dirty="0">
                <a:solidFill>
                  <a:srgbClr val="FF0000"/>
                </a:solidFill>
                <a:effectLst/>
              </a:rPr>
              <a:t> Heimat</a:t>
            </a:r>
            <a:r>
              <a:rPr lang="en-US" dirty="0" smtClean="0">
                <a:effectLst/>
              </a:rPr>
              <a:t>.</a:t>
            </a:r>
            <a:endParaRPr lang="en-US" dirty="0">
              <a:effectLst/>
            </a:endParaRPr>
          </a:p>
          <a:p>
            <a:r>
              <a:rPr lang="de-DE" dirty="0">
                <a:effectLst/>
              </a:rPr>
              <a:t>Obwohl nur ein kleiner Prozent der deutschen Musiker Juden waren , gab </a:t>
            </a:r>
            <a:r>
              <a:rPr lang="de-DE" b="1" dirty="0">
                <a:solidFill>
                  <a:srgbClr val="FF0000"/>
                </a:solidFill>
                <a:effectLst/>
              </a:rPr>
              <a:t>die Berühmtigkeit von </a:t>
            </a:r>
            <a:r>
              <a:rPr lang="de-DE" dirty="0">
                <a:effectLst/>
              </a:rPr>
              <a:t>Menschen wie </a:t>
            </a:r>
            <a:r>
              <a:rPr lang="de-DE" b="1" dirty="0">
                <a:solidFill>
                  <a:srgbClr val="FF0000"/>
                </a:solidFill>
                <a:effectLst/>
                <a:hlinkClick r:id="rId2"/>
              </a:rPr>
              <a:t>Arnold Schönberg </a:t>
            </a:r>
            <a:r>
              <a:rPr lang="de-DE" b="1" dirty="0">
                <a:solidFill>
                  <a:srgbClr val="FF0000"/>
                </a:solidFill>
                <a:effectLst/>
              </a:rPr>
              <a:t>, Otto Klemperer , </a:t>
            </a:r>
            <a:r>
              <a:rPr lang="de-DE" b="1" dirty="0">
                <a:solidFill>
                  <a:srgbClr val="FF0000"/>
                </a:solidFill>
                <a:effectLst/>
                <a:hlinkClick r:id="rId3"/>
              </a:rPr>
              <a:t>Kurt Weill</a:t>
            </a:r>
            <a:r>
              <a:rPr lang="de-DE" dirty="0">
                <a:effectLst/>
                <a:hlinkClick r:id="rId3"/>
              </a:rPr>
              <a:t> </a:t>
            </a:r>
            <a:r>
              <a:rPr lang="de-DE" dirty="0">
                <a:effectLst/>
              </a:rPr>
              <a:t>die Idee Kraft, dass die Juden die deutschen Werte zu pervertieren.</a:t>
            </a:r>
            <a:endParaRPr lang="en-US" dirty="0" smtClean="0">
              <a:effectLst/>
            </a:endParaRPr>
          </a:p>
          <a:p>
            <a:endParaRPr lang="en-US" dirty="0">
              <a:effectLst/>
            </a:endParaRPr>
          </a:p>
          <a:p>
            <a:endParaRPr lang="en-US" dirty="0" smtClean="0">
              <a:effectLst/>
            </a:endParaRPr>
          </a:p>
          <a:p>
            <a:endParaRPr lang="en-US" dirty="0">
              <a:effectLst/>
            </a:endParaRPr>
          </a:p>
          <a:p>
            <a:endParaRPr lang="en-US" dirty="0" smtClean="0">
              <a:effectLst/>
            </a:endParaRPr>
          </a:p>
          <a:p>
            <a:endParaRPr lang="en-US" dirty="0">
              <a:effectLst/>
            </a:endParaRPr>
          </a:p>
          <a:p>
            <a:r>
              <a:rPr lang="en-US" dirty="0">
                <a:effectLst/>
              </a:rPr>
              <a:t/>
            </a:r>
            <a:br>
              <a:rPr lang="en-US" dirty="0">
                <a:effectLst/>
              </a:rPr>
            </a:br>
            <a:endParaRPr lang="en-US" dirty="0">
              <a:effectLst/>
            </a:endParaRPr>
          </a:p>
          <a:p>
            <a:endParaRPr lang="en-US" dirty="0"/>
          </a:p>
        </p:txBody>
      </p:sp>
      <p:pic>
        <p:nvPicPr>
          <p:cNvPr id="1027" name="Picture 3" descr="https://upload.wikimedia.org/wikipedia/commons/a/a7/Bundesarchiv_Bild_102-14468,_Berlin,_NS-Boykott_gegen_j%C3%BCdische_Gesch%C3%A4ft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44151" y="3459892"/>
            <a:ext cx="5148648" cy="339810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5"/>
          <a:stretch>
            <a:fillRect/>
          </a:stretch>
        </p:blipFill>
        <p:spPr>
          <a:xfrm>
            <a:off x="4291914" y="3335231"/>
            <a:ext cx="2388634" cy="3413157"/>
          </a:xfrm>
          <a:prstGeom prst="rect">
            <a:avLst/>
          </a:prstGeom>
        </p:spPr>
      </p:pic>
      <p:pic>
        <p:nvPicPr>
          <p:cNvPr id="9" name="Picture 8"/>
          <p:cNvPicPr>
            <a:picLocks noChangeAspect="1"/>
          </p:cNvPicPr>
          <p:nvPr/>
        </p:nvPicPr>
        <p:blipFill>
          <a:blip r:embed="rId6"/>
          <a:stretch>
            <a:fillRect/>
          </a:stretch>
        </p:blipFill>
        <p:spPr>
          <a:xfrm>
            <a:off x="513578" y="2927649"/>
            <a:ext cx="2152650" cy="2847975"/>
          </a:xfrm>
          <a:prstGeom prst="rect">
            <a:avLst/>
          </a:prstGeom>
        </p:spPr>
      </p:pic>
      <p:pic>
        <p:nvPicPr>
          <p:cNvPr id="10" name="Picture 9"/>
          <p:cNvPicPr>
            <a:picLocks noChangeAspect="1"/>
          </p:cNvPicPr>
          <p:nvPr/>
        </p:nvPicPr>
        <p:blipFill>
          <a:blip r:embed="rId7"/>
          <a:stretch>
            <a:fillRect/>
          </a:stretch>
        </p:blipFill>
        <p:spPr>
          <a:xfrm>
            <a:off x="2094505" y="2896757"/>
            <a:ext cx="2286000" cy="2286000"/>
          </a:xfrm>
          <a:prstGeom prst="rect">
            <a:avLst/>
          </a:prstGeom>
        </p:spPr>
      </p:pic>
      <p:pic>
        <p:nvPicPr>
          <p:cNvPr id="11" name="Picture 10"/>
          <p:cNvPicPr>
            <a:picLocks noChangeAspect="1"/>
          </p:cNvPicPr>
          <p:nvPr/>
        </p:nvPicPr>
        <p:blipFill>
          <a:blip r:embed="rId8"/>
          <a:stretch>
            <a:fillRect/>
          </a:stretch>
        </p:blipFill>
        <p:spPr>
          <a:xfrm>
            <a:off x="1256545" y="4536529"/>
            <a:ext cx="1470652" cy="2211860"/>
          </a:xfrm>
          <a:prstGeom prst="rect">
            <a:avLst/>
          </a:prstGeom>
        </p:spPr>
      </p:pic>
    </p:spTree>
    <p:extLst>
      <p:ext uri="{BB962C8B-B14F-4D97-AF65-F5344CB8AC3E}">
        <p14:creationId xmlns:p14="http://schemas.microsoft.com/office/powerpoint/2010/main" val="31081661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6518" y="230658"/>
            <a:ext cx="11928389" cy="6372740"/>
          </a:xfrm>
        </p:spPr>
        <p:txBody>
          <a:bodyPr>
            <a:normAutofit fontScale="85000" lnSpcReduction="10000"/>
          </a:bodyPr>
          <a:lstStyle/>
          <a:p>
            <a:r>
              <a:rPr lang="de-DE" dirty="0"/>
              <a:t>die Nazis sahen sich selbst wie </a:t>
            </a:r>
            <a:r>
              <a:rPr lang="de-DE" b="1" dirty="0">
                <a:solidFill>
                  <a:srgbClr val="FF0000"/>
                </a:solidFill>
              </a:rPr>
              <a:t>eine nationalistische Bewegung </a:t>
            </a:r>
            <a:r>
              <a:rPr lang="de-DE" dirty="0"/>
              <a:t>und glaubten die Benutzung von bildender </a:t>
            </a:r>
            <a:r>
              <a:rPr lang="de-DE" b="1" dirty="0">
                <a:solidFill>
                  <a:srgbClr val="FF0000"/>
                </a:solidFill>
              </a:rPr>
              <a:t>Kunst, Theater oder Literatur die Idealen macht </a:t>
            </a:r>
            <a:r>
              <a:rPr lang="de-DE" b="1" dirty="0" smtClean="0">
                <a:solidFill>
                  <a:srgbClr val="FF0000"/>
                </a:solidFill>
              </a:rPr>
              <a:t>geben</a:t>
            </a:r>
            <a:r>
              <a:rPr lang="de-DE" dirty="0" smtClean="0"/>
              <a:t>. </a:t>
            </a:r>
            <a:r>
              <a:rPr lang="de-DE" dirty="0"/>
              <a:t>Es war </a:t>
            </a:r>
            <a:r>
              <a:rPr lang="de-DE" b="1" dirty="0">
                <a:solidFill>
                  <a:srgbClr val="FF0000"/>
                </a:solidFill>
              </a:rPr>
              <a:t>Musik</a:t>
            </a:r>
            <a:r>
              <a:rPr lang="de-DE" dirty="0"/>
              <a:t>, die als der große </a:t>
            </a:r>
            <a:r>
              <a:rPr lang="de-DE" b="1" dirty="0">
                <a:solidFill>
                  <a:srgbClr val="FF0000"/>
                </a:solidFill>
              </a:rPr>
              <a:t>Publikumsmagnet</a:t>
            </a:r>
            <a:r>
              <a:rPr lang="de-DE" dirty="0"/>
              <a:t> , der effektivste Weg die Massen im Harz zu verführen (seduce) und zu bewegen. Wie </a:t>
            </a:r>
            <a:r>
              <a:rPr lang="de-DE" b="1" dirty="0">
                <a:solidFill>
                  <a:srgbClr val="FF0000"/>
                </a:solidFill>
              </a:rPr>
              <a:t>der Propagandaminister Joseph Goebbels </a:t>
            </a:r>
            <a:r>
              <a:rPr lang="de-DE" dirty="0"/>
              <a:t>Sagte</a:t>
            </a:r>
            <a:r>
              <a:rPr lang="de-DE" dirty="0" smtClean="0"/>
              <a:t>:</a:t>
            </a:r>
          </a:p>
          <a:p>
            <a:pPr marL="457200" lvl="1" indent="0">
              <a:buNone/>
            </a:pPr>
            <a:r>
              <a:rPr lang="en-US" dirty="0" smtClean="0">
                <a:effectLst/>
              </a:rPr>
              <a:t>		Die </a:t>
            </a:r>
            <a:r>
              <a:rPr lang="en-US" dirty="0" err="1">
                <a:effectLst/>
              </a:rPr>
              <a:t>Musik</a:t>
            </a:r>
            <a:r>
              <a:rPr lang="en-US" dirty="0">
                <a:effectLst/>
              </a:rPr>
              <a:t> </a:t>
            </a:r>
            <a:r>
              <a:rPr lang="en-US" dirty="0" err="1">
                <a:effectLst/>
              </a:rPr>
              <a:t>wirkte</a:t>
            </a:r>
            <a:r>
              <a:rPr lang="en-US" dirty="0">
                <a:effectLst/>
              </a:rPr>
              <a:t> </a:t>
            </a:r>
            <a:r>
              <a:rPr lang="en-US" dirty="0" err="1">
                <a:effectLst/>
              </a:rPr>
              <a:t>sich</a:t>
            </a:r>
            <a:r>
              <a:rPr lang="en-US" dirty="0">
                <a:effectLst/>
              </a:rPr>
              <a:t> das </a:t>
            </a:r>
            <a:r>
              <a:rPr lang="en-US" dirty="0" err="1">
                <a:effectLst/>
              </a:rPr>
              <a:t>Herz</a:t>
            </a:r>
            <a:r>
              <a:rPr lang="en-US" dirty="0">
                <a:effectLst/>
              </a:rPr>
              <a:t> und die </a:t>
            </a:r>
            <a:r>
              <a:rPr lang="en-US" dirty="0" err="1">
                <a:effectLst/>
              </a:rPr>
              <a:t>Emotionen</a:t>
            </a:r>
            <a:r>
              <a:rPr lang="en-US" dirty="0">
                <a:effectLst/>
              </a:rPr>
              <a:t> </a:t>
            </a:r>
            <a:r>
              <a:rPr lang="en-US" dirty="0" err="1">
                <a:effectLst/>
              </a:rPr>
              <a:t>mehr</a:t>
            </a:r>
            <a:r>
              <a:rPr lang="en-US" dirty="0">
                <a:effectLst/>
              </a:rPr>
              <a:t> </a:t>
            </a:r>
            <a:r>
              <a:rPr lang="en-US" dirty="0" err="1">
                <a:effectLst/>
              </a:rPr>
              <a:t>als</a:t>
            </a:r>
            <a:r>
              <a:rPr lang="en-US" dirty="0">
                <a:effectLst/>
              </a:rPr>
              <a:t> der </a:t>
            </a:r>
            <a:r>
              <a:rPr lang="en-US" dirty="0" err="1">
                <a:effectLst/>
              </a:rPr>
              <a:t>Verstand</a:t>
            </a:r>
            <a:r>
              <a:rPr lang="en-US" dirty="0">
                <a:effectLst/>
              </a:rPr>
              <a:t> (Intellect). </a:t>
            </a:r>
            <a:r>
              <a:rPr lang="en-US" dirty="0" err="1">
                <a:effectLst/>
              </a:rPr>
              <a:t>Wodurch</a:t>
            </a:r>
            <a:r>
              <a:rPr lang="en-US" dirty="0">
                <a:effectLst/>
              </a:rPr>
              <a:t> </a:t>
            </a:r>
            <a:r>
              <a:rPr lang="en-US" dirty="0" err="1">
                <a:effectLst/>
              </a:rPr>
              <a:t>könnte</a:t>
            </a:r>
            <a:r>
              <a:rPr lang="en-US" dirty="0">
                <a:effectLst/>
              </a:rPr>
              <a:t> </a:t>
            </a:r>
            <a:r>
              <a:rPr lang="en-US" dirty="0" smtClean="0">
                <a:effectLst/>
              </a:rPr>
              <a:t>		das </a:t>
            </a:r>
            <a:r>
              <a:rPr lang="en-US" dirty="0" err="1">
                <a:effectLst/>
              </a:rPr>
              <a:t>Herz</a:t>
            </a:r>
            <a:r>
              <a:rPr lang="en-US" dirty="0">
                <a:effectLst/>
              </a:rPr>
              <a:t> </a:t>
            </a:r>
            <a:r>
              <a:rPr lang="en-US" dirty="0" err="1">
                <a:effectLst/>
              </a:rPr>
              <a:t>einer</a:t>
            </a:r>
            <a:r>
              <a:rPr lang="en-US" dirty="0">
                <a:effectLst/>
              </a:rPr>
              <a:t> Nation </a:t>
            </a:r>
            <a:r>
              <a:rPr lang="en-US" dirty="0" err="1">
                <a:effectLst/>
              </a:rPr>
              <a:t>stärker</a:t>
            </a:r>
            <a:r>
              <a:rPr lang="en-US" dirty="0">
                <a:effectLst/>
              </a:rPr>
              <a:t> </a:t>
            </a:r>
            <a:r>
              <a:rPr lang="en-US" dirty="0" err="1">
                <a:effectLst/>
              </a:rPr>
              <a:t>schlagen</a:t>
            </a:r>
            <a:r>
              <a:rPr lang="en-US" dirty="0">
                <a:effectLst/>
              </a:rPr>
              <a:t>, </a:t>
            </a:r>
            <a:r>
              <a:rPr lang="en-US" dirty="0" err="1">
                <a:effectLst/>
              </a:rPr>
              <a:t>als</a:t>
            </a:r>
            <a:r>
              <a:rPr lang="en-US" dirty="0">
                <a:effectLst/>
              </a:rPr>
              <a:t> in den </a:t>
            </a:r>
            <a:r>
              <a:rPr lang="en-US" dirty="0" err="1">
                <a:effectLst/>
              </a:rPr>
              <a:t>großen</a:t>
            </a:r>
            <a:r>
              <a:rPr lang="en-US" dirty="0">
                <a:effectLst/>
              </a:rPr>
              <a:t> </a:t>
            </a:r>
            <a:r>
              <a:rPr lang="en-US" dirty="0" err="1">
                <a:effectLst/>
              </a:rPr>
              <a:t>Massen</a:t>
            </a:r>
            <a:r>
              <a:rPr lang="en-US" dirty="0">
                <a:effectLst/>
              </a:rPr>
              <a:t> in </a:t>
            </a:r>
            <a:r>
              <a:rPr lang="en-US" dirty="0" err="1">
                <a:effectLst/>
              </a:rPr>
              <a:t>dem</a:t>
            </a:r>
            <a:r>
              <a:rPr lang="en-US" dirty="0">
                <a:effectLst/>
              </a:rPr>
              <a:t> </a:t>
            </a:r>
            <a:r>
              <a:rPr lang="en-US" dirty="0" err="1">
                <a:effectLst/>
              </a:rPr>
              <a:t>Herz</a:t>
            </a:r>
            <a:r>
              <a:rPr lang="en-US" dirty="0">
                <a:effectLst/>
              </a:rPr>
              <a:t> </a:t>
            </a:r>
            <a:r>
              <a:rPr lang="en-US" dirty="0" err="1">
                <a:effectLst/>
              </a:rPr>
              <a:t>einer</a:t>
            </a:r>
            <a:r>
              <a:rPr lang="en-US" dirty="0">
                <a:effectLst/>
              </a:rPr>
              <a:t> Nation seine </a:t>
            </a:r>
            <a:r>
              <a:rPr lang="en-US" dirty="0" smtClean="0">
                <a:effectLst/>
              </a:rPr>
              <a:t>			</a:t>
            </a:r>
            <a:r>
              <a:rPr lang="en-US" dirty="0" err="1" smtClean="0">
                <a:effectLst/>
              </a:rPr>
              <a:t>wahre</a:t>
            </a:r>
            <a:r>
              <a:rPr lang="en-US" dirty="0" smtClean="0">
                <a:effectLst/>
              </a:rPr>
              <a:t> </a:t>
            </a:r>
            <a:r>
              <a:rPr lang="en-US" dirty="0">
                <a:effectLst/>
              </a:rPr>
              <a:t>Heimat </a:t>
            </a:r>
            <a:r>
              <a:rPr lang="en-US" dirty="0" err="1">
                <a:effectLst/>
              </a:rPr>
              <a:t>gefunden</a:t>
            </a:r>
            <a:r>
              <a:rPr lang="en-US" dirty="0">
                <a:effectLst/>
              </a:rPr>
              <a:t> hat</a:t>
            </a:r>
            <a:r>
              <a:rPr lang="en-US" dirty="0" smtClean="0">
                <a:effectLst/>
              </a:rPr>
              <a:t>?</a:t>
            </a:r>
          </a:p>
          <a:p>
            <a:pPr marL="457200" lvl="1" indent="0">
              <a:lnSpc>
                <a:spcPct val="120000"/>
              </a:lnSpc>
              <a:buNone/>
            </a:pPr>
            <a:endParaRPr lang="en-US" dirty="0">
              <a:effectLst/>
            </a:endParaRPr>
          </a:p>
          <a:p>
            <a:pPr>
              <a:lnSpc>
                <a:spcPct val="120000"/>
              </a:lnSpc>
            </a:pPr>
            <a:r>
              <a:rPr lang="de-DE" dirty="0"/>
              <a:t>Die Nazis suchte die deutsche Musik zu reinigen (purify) und die mythische </a:t>
            </a:r>
            <a:endParaRPr lang="de-DE" dirty="0" smtClean="0"/>
          </a:p>
          <a:p>
            <a:pPr marL="0" indent="0">
              <a:lnSpc>
                <a:spcPct val="120000"/>
              </a:lnSpc>
              <a:buNone/>
            </a:pPr>
            <a:r>
              <a:rPr lang="de-DE" b="1" dirty="0" smtClean="0"/>
              <a:t>Deutsch-ness </a:t>
            </a:r>
            <a:r>
              <a:rPr lang="de-DE" b="1" dirty="0"/>
              <a:t>in Kunst motivierte Planung und Politik. </a:t>
            </a:r>
            <a:r>
              <a:rPr lang="de-DE" dirty="0"/>
              <a:t>Nach Hitler </a:t>
            </a:r>
            <a:endParaRPr lang="de-DE" dirty="0" smtClean="0"/>
          </a:p>
          <a:p>
            <a:pPr marL="0" indent="0">
              <a:lnSpc>
                <a:spcPct val="120000"/>
              </a:lnSpc>
              <a:buNone/>
            </a:pPr>
            <a:r>
              <a:rPr lang="de-DE" dirty="0" smtClean="0"/>
              <a:t>Reichskanzler </a:t>
            </a:r>
            <a:r>
              <a:rPr lang="de-DE" dirty="0"/>
              <a:t>(der Führer) im Januar 1933 wurde, begann die Anhänger </a:t>
            </a:r>
            <a:endParaRPr lang="de-DE" dirty="0" smtClean="0"/>
          </a:p>
          <a:p>
            <a:pPr marL="0" indent="0">
              <a:lnSpc>
                <a:spcPct val="120000"/>
              </a:lnSpc>
              <a:buNone/>
            </a:pPr>
            <a:r>
              <a:rPr lang="de-DE" dirty="0" smtClean="0"/>
              <a:t>(</a:t>
            </a:r>
            <a:r>
              <a:rPr lang="de-DE" dirty="0"/>
              <a:t>supporters) der Nazipartei  in einer Fortsetzung der frühen Aktivitäten der </a:t>
            </a:r>
            <a:endParaRPr lang="de-DE" dirty="0" smtClean="0"/>
          </a:p>
          <a:p>
            <a:pPr marL="0" indent="0">
              <a:lnSpc>
                <a:spcPct val="120000"/>
              </a:lnSpc>
              <a:buNone/>
            </a:pPr>
            <a:r>
              <a:rPr lang="de-DE" b="1" dirty="0" smtClean="0"/>
              <a:t>Kampfbund </a:t>
            </a:r>
            <a:r>
              <a:rPr lang="de-DE" b="1" dirty="0"/>
              <a:t>für deutsche Kultur (Combat League for German Culture) , </a:t>
            </a:r>
            <a:endParaRPr lang="de-DE" b="1" dirty="0" smtClean="0"/>
          </a:p>
          <a:p>
            <a:pPr marL="0" indent="0">
              <a:lnSpc>
                <a:spcPct val="120000"/>
              </a:lnSpc>
              <a:buNone/>
            </a:pPr>
            <a:r>
              <a:rPr lang="de-DE" b="1" dirty="0" smtClean="0"/>
              <a:t>musikalische </a:t>
            </a:r>
            <a:r>
              <a:rPr lang="de-DE" b="1" dirty="0"/>
              <a:t>Konzerten von jüdischen Künstlern zu stören </a:t>
            </a:r>
            <a:r>
              <a:rPr lang="de-DE" dirty="0"/>
              <a:t>(disrupt</a:t>
            </a:r>
            <a:r>
              <a:rPr lang="de-DE" dirty="0" smtClean="0"/>
              <a:t>).</a:t>
            </a:r>
          </a:p>
          <a:p>
            <a:pPr marL="0" indent="0">
              <a:lnSpc>
                <a:spcPct val="120000"/>
              </a:lnSpc>
              <a:buNone/>
            </a:pPr>
            <a:endParaRPr lang="de-DE" dirty="0"/>
          </a:p>
          <a:p>
            <a:pPr>
              <a:lnSpc>
                <a:spcPct val="120000"/>
              </a:lnSpc>
            </a:pPr>
            <a:r>
              <a:rPr lang="en-US" b="1" dirty="0">
                <a:effectLst/>
              </a:rPr>
              <a:t>Nazi </a:t>
            </a:r>
            <a:r>
              <a:rPr lang="en-US" b="1" dirty="0" err="1">
                <a:effectLst/>
              </a:rPr>
              <a:t>Zeitungen</a:t>
            </a:r>
            <a:r>
              <a:rPr lang="en-US" dirty="0">
                <a:effectLst/>
              </a:rPr>
              <a:t>, die oft </a:t>
            </a:r>
            <a:r>
              <a:rPr lang="en-US" b="1" dirty="0" err="1">
                <a:effectLst/>
              </a:rPr>
              <a:t>mit</a:t>
            </a:r>
            <a:r>
              <a:rPr lang="en-US" b="1" dirty="0">
                <a:effectLst/>
              </a:rPr>
              <a:t> </a:t>
            </a:r>
            <a:r>
              <a:rPr lang="en-US" b="1" dirty="0" err="1">
                <a:effectLst/>
              </a:rPr>
              <a:t>Gewalt</a:t>
            </a:r>
            <a:r>
              <a:rPr lang="en-US" b="1" dirty="0">
                <a:effectLst/>
              </a:rPr>
              <a:t> </a:t>
            </a:r>
            <a:r>
              <a:rPr lang="en-US" b="1" dirty="0" err="1">
                <a:effectLst/>
              </a:rPr>
              <a:t>als</a:t>
            </a:r>
            <a:r>
              <a:rPr lang="en-US" b="1" dirty="0">
                <a:effectLst/>
              </a:rPr>
              <a:t> </a:t>
            </a:r>
            <a:r>
              <a:rPr lang="en-US" b="1" dirty="0" err="1">
                <a:effectLst/>
              </a:rPr>
              <a:t>Vergeltung</a:t>
            </a:r>
            <a:r>
              <a:rPr lang="en-US" b="1" dirty="0">
                <a:effectLst/>
              </a:rPr>
              <a:t> (retaliation) </a:t>
            </a:r>
            <a:r>
              <a:rPr lang="en-US" b="1" dirty="0" err="1">
                <a:effectLst/>
              </a:rPr>
              <a:t>gegen</a:t>
            </a:r>
            <a:r>
              <a:rPr lang="en-US" b="1" dirty="0">
                <a:effectLst/>
              </a:rPr>
              <a:t> die " </a:t>
            </a:r>
            <a:r>
              <a:rPr lang="en-US" b="1" dirty="0" err="1">
                <a:effectLst/>
              </a:rPr>
              <a:t>undeutsche</a:t>
            </a:r>
            <a:r>
              <a:rPr lang="en-US" b="1" dirty="0">
                <a:effectLst/>
              </a:rPr>
              <a:t> </a:t>
            </a:r>
            <a:r>
              <a:rPr lang="en-US" b="1" dirty="0" smtClean="0">
                <a:effectLst/>
              </a:rPr>
              <a:t>“</a:t>
            </a:r>
          </a:p>
          <a:p>
            <a:pPr marL="0" indent="0">
              <a:lnSpc>
                <a:spcPct val="120000"/>
              </a:lnSpc>
              <a:buNone/>
            </a:pPr>
            <a:r>
              <a:rPr lang="en-US" b="1" dirty="0" smtClean="0">
                <a:effectLst/>
              </a:rPr>
              <a:t> </a:t>
            </a:r>
            <a:r>
              <a:rPr lang="en-US" b="1" dirty="0" err="1" smtClean="0">
                <a:effectLst/>
              </a:rPr>
              <a:t>Konzerte</a:t>
            </a:r>
            <a:r>
              <a:rPr lang="en-US" b="1" dirty="0" smtClean="0">
                <a:effectLst/>
              </a:rPr>
              <a:t> </a:t>
            </a:r>
            <a:r>
              <a:rPr lang="en-US" dirty="0" err="1" smtClean="0">
                <a:effectLst/>
              </a:rPr>
              <a:t>sagten</a:t>
            </a:r>
            <a:r>
              <a:rPr lang="en-US" dirty="0" smtClean="0">
                <a:effectLst/>
              </a:rPr>
              <a:t>, </a:t>
            </a:r>
            <a:r>
              <a:rPr lang="en-US" dirty="0" err="1">
                <a:effectLst/>
              </a:rPr>
              <a:t>sagte</a:t>
            </a:r>
            <a:r>
              <a:rPr lang="en-US" dirty="0">
                <a:effectLst/>
              </a:rPr>
              <a:t> </a:t>
            </a:r>
            <a:r>
              <a:rPr lang="en-US" dirty="0" err="1">
                <a:effectLst/>
              </a:rPr>
              <a:t>schlechte</a:t>
            </a:r>
            <a:r>
              <a:rPr lang="en-US" dirty="0">
                <a:effectLst/>
              </a:rPr>
              <a:t> </a:t>
            </a:r>
            <a:r>
              <a:rPr lang="en-US" dirty="0" err="1">
                <a:effectLst/>
              </a:rPr>
              <a:t>Sachen</a:t>
            </a:r>
            <a:r>
              <a:rPr lang="en-US" dirty="0">
                <a:effectLst/>
              </a:rPr>
              <a:t> </a:t>
            </a:r>
            <a:r>
              <a:rPr lang="en-US" dirty="0" err="1">
                <a:effectLst/>
              </a:rPr>
              <a:t>über</a:t>
            </a:r>
            <a:r>
              <a:rPr lang="en-US" dirty="0">
                <a:effectLst/>
              </a:rPr>
              <a:t> die </a:t>
            </a:r>
            <a:r>
              <a:rPr lang="en-US" dirty="0" err="1">
                <a:effectLst/>
              </a:rPr>
              <a:t>Namen</a:t>
            </a:r>
            <a:r>
              <a:rPr lang="en-US" dirty="0">
                <a:effectLst/>
              </a:rPr>
              <a:t> und </a:t>
            </a:r>
            <a:r>
              <a:rPr lang="en-US" dirty="0" err="1">
                <a:effectLst/>
              </a:rPr>
              <a:t>Karrieren</a:t>
            </a:r>
            <a:r>
              <a:rPr lang="en-US" dirty="0">
                <a:effectLst/>
              </a:rPr>
              <a:t> </a:t>
            </a:r>
            <a:r>
              <a:rPr lang="en-US" dirty="0" err="1">
                <a:effectLst/>
              </a:rPr>
              <a:t>jüdischer</a:t>
            </a:r>
            <a:r>
              <a:rPr lang="en-US" dirty="0">
                <a:effectLst/>
              </a:rPr>
              <a:t> </a:t>
            </a:r>
            <a:r>
              <a:rPr lang="en-US" dirty="0" err="1">
                <a:effectLst/>
              </a:rPr>
              <a:t>Musiker</a:t>
            </a:r>
            <a:r>
              <a:rPr lang="en-US" dirty="0">
                <a:effectLst/>
              </a:rPr>
              <a:t>. </a:t>
            </a:r>
            <a:endParaRPr lang="en-US" dirty="0" smtClean="0">
              <a:effectLst/>
            </a:endParaRPr>
          </a:p>
          <a:p>
            <a:pPr marL="0" indent="0">
              <a:lnSpc>
                <a:spcPct val="120000"/>
              </a:lnSpc>
              <a:buNone/>
            </a:pPr>
            <a:r>
              <a:rPr lang="en-US" dirty="0" err="1" smtClean="0">
                <a:effectLst/>
              </a:rPr>
              <a:t>Diese</a:t>
            </a:r>
            <a:r>
              <a:rPr lang="en-US" dirty="0" smtClean="0">
                <a:effectLst/>
              </a:rPr>
              <a:t> </a:t>
            </a:r>
            <a:r>
              <a:rPr lang="en-US" dirty="0" err="1">
                <a:effectLst/>
              </a:rPr>
              <a:t>frühe</a:t>
            </a:r>
            <a:r>
              <a:rPr lang="en-US" dirty="0">
                <a:effectLst/>
              </a:rPr>
              <a:t> </a:t>
            </a:r>
            <a:r>
              <a:rPr lang="en-US" dirty="0" err="1">
                <a:effectLst/>
              </a:rPr>
              <a:t>Belästigung</a:t>
            </a:r>
            <a:r>
              <a:rPr lang="en-US" dirty="0">
                <a:effectLst/>
              </a:rPr>
              <a:t> (harassment) war </a:t>
            </a:r>
            <a:r>
              <a:rPr lang="en-US" dirty="0" err="1">
                <a:effectLst/>
              </a:rPr>
              <a:t>nur</a:t>
            </a:r>
            <a:r>
              <a:rPr lang="en-US" dirty="0">
                <a:effectLst/>
              </a:rPr>
              <a:t> der </a:t>
            </a:r>
            <a:r>
              <a:rPr lang="en-US" dirty="0" err="1">
                <a:effectLst/>
              </a:rPr>
              <a:t>Anfang</a:t>
            </a:r>
            <a:r>
              <a:rPr lang="en-US" dirty="0">
                <a:effectLst/>
              </a:rPr>
              <a:t>.</a:t>
            </a:r>
            <a:endParaRPr lang="en-US" dirty="0"/>
          </a:p>
        </p:txBody>
      </p:sp>
      <p:pic>
        <p:nvPicPr>
          <p:cNvPr id="4" name="Picture 3"/>
          <p:cNvPicPr>
            <a:picLocks noChangeAspect="1"/>
          </p:cNvPicPr>
          <p:nvPr/>
        </p:nvPicPr>
        <p:blipFill>
          <a:blip r:embed="rId2"/>
          <a:stretch>
            <a:fillRect/>
          </a:stretch>
        </p:blipFill>
        <p:spPr>
          <a:xfrm>
            <a:off x="9084462" y="2537253"/>
            <a:ext cx="2802481" cy="4066145"/>
          </a:xfrm>
          <a:prstGeom prst="rect">
            <a:avLst/>
          </a:prstGeom>
        </p:spPr>
      </p:pic>
    </p:spTree>
    <p:extLst>
      <p:ext uri="{BB962C8B-B14F-4D97-AF65-F5344CB8AC3E}">
        <p14:creationId xmlns:p14="http://schemas.microsoft.com/office/powerpoint/2010/main" val="9578368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131805"/>
            <a:ext cx="9905998" cy="1351006"/>
          </a:xfrm>
        </p:spPr>
        <p:txBody>
          <a:bodyPr/>
          <a:lstStyle/>
          <a:p>
            <a:r>
              <a:rPr lang="en-US" b="1" dirty="0" smtClean="0">
                <a:solidFill>
                  <a:srgbClr val="FF0000"/>
                </a:solidFill>
              </a:rPr>
              <a:t>Der </a:t>
            </a:r>
            <a:r>
              <a:rPr lang="en-US" b="1" dirty="0" err="1" smtClean="0">
                <a:solidFill>
                  <a:srgbClr val="FF0000"/>
                </a:solidFill>
              </a:rPr>
              <a:t>zensor</a:t>
            </a:r>
            <a:r>
              <a:rPr lang="en-US" b="1" dirty="0" smtClean="0">
                <a:solidFill>
                  <a:srgbClr val="FF0000"/>
                </a:solidFill>
              </a:rPr>
              <a:t>: </a:t>
            </a:r>
            <a:r>
              <a:rPr lang="de-DE" b="1" dirty="0">
                <a:solidFill>
                  <a:srgbClr val="FF0000"/>
                </a:solidFill>
              </a:rPr>
              <a:t>Joseph Goebbels </a:t>
            </a:r>
            <a:endParaRPr lang="en-US" dirty="0"/>
          </a:p>
        </p:txBody>
      </p:sp>
      <p:sp>
        <p:nvSpPr>
          <p:cNvPr id="3" name="Content Placeholder 2"/>
          <p:cNvSpPr>
            <a:spLocks noGrp="1"/>
          </p:cNvSpPr>
          <p:nvPr>
            <p:ph idx="1"/>
          </p:nvPr>
        </p:nvSpPr>
        <p:spPr>
          <a:xfrm>
            <a:off x="255373" y="1219201"/>
            <a:ext cx="11763632" cy="4572000"/>
          </a:xfrm>
        </p:spPr>
        <p:txBody>
          <a:bodyPr/>
          <a:lstStyle/>
          <a:p>
            <a:r>
              <a:rPr lang="de-DE" dirty="0"/>
              <a:t>Im März 1933 nahm Goebbels Kontrolle aller deutschen Radiosender und der Presse. Er alle der Kunst und Musikkritiker, die nicht seine ästhetische Agenda unterstützten, los. Einen Monat später, am 7. April 1933, wurde das Gesetz für die Wiederherstellung (establishment) des öffentlichen Dienstes (of the Civil Service) gemacht. Im Juli sind die beiden wichtigsten Komponisten an der berühmten Preußischen Akademie der Künste , Arnold Schönberg  und Franz Schreker , wurden losgelassen</a:t>
            </a:r>
            <a:r>
              <a:rPr lang="de-DE" dirty="0" smtClean="0"/>
              <a:t>.</a:t>
            </a:r>
          </a:p>
          <a:p>
            <a:r>
              <a:rPr lang="en-US" dirty="0" err="1">
                <a:effectLst/>
              </a:rPr>
              <a:t>Es</a:t>
            </a:r>
            <a:r>
              <a:rPr lang="en-US" dirty="0">
                <a:effectLst/>
              </a:rPr>
              <a:t> gab </a:t>
            </a:r>
            <a:r>
              <a:rPr lang="en-US" dirty="0" err="1">
                <a:effectLst/>
              </a:rPr>
              <a:t>sehr</a:t>
            </a:r>
            <a:r>
              <a:rPr lang="en-US" dirty="0">
                <a:effectLst/>
              </a:rPr>
              <a:t> </a:t>
            </a:r>
            <a:r>
              <a:rPr lang="en-US" dirty="0" err="1">
                <a:effectLst/>
              </a:rPr>
              <a:t>wenig</a:t>
            </a:r>
            <a:r>
              <a:rPr lang="en-US" dirty="0">
                <a:effectLst/>
              </a:rPr>
              <a:t> Protest von </a:t>
            </a:r>
            <a:r>
              <a:rPr lang="en-US" dirty="0" err="1">
                <a:effectLst/>
              </a:rPr>
              <a:t>Nicht-Juden</a:t>
            </a:r>
            <a:r>
              <a:rPr lang="en-US" dirty="0">
                <a:effectLst/>
              </a:rPr>
              <a:t>, von </a:t>
            </a:r>
            <a:r>
              <a:rPr lang="en-US" dirty="0" err="1">
                <a:effectLst/>
              </a:rPr>
              <a:t>denen</a:t>
            </a:r>
            <a:r>
              <a:rPr lang="en-US" dirty="0">
                <a:effectLst/>
              </a:rPr>
              <a:t> </a:t>
            </a:r>
            <a:r>
              <a:rPr lang="en-US" dirty="0" err="1">
                <a:effectLst/>
              </a:rPr>
              <a:t>einige</a:t>
            </a:r>
            <a:r>
              <a:rPr lang="en-US" dirty="0">
                <a:effectLst/>
              </a:rPr>
              <a:t> </a:t>
            </a:r>
            <a:r>
              <a:rPr lang="en-US" dirty="0" err="1">
                <a:effectLst/>
              </a:rPr>
              <a:t>nahm</a:t>
            </a:r>
            <a:r>
              <a:rPr lang="en-US" dirty="0">
                <a:effectLst/>
              </a:rPr>
              <a:t> die </a:t>
            </a:r>
            <a:r>
              <a:rPr lang="en-US" dirty="0" err="1">
                <a:effectLst/>
              </a:rPr>
              <a:t>verlassene</a:t>
            </a:r>
            <a:r>
              <a:rPr lang="en-US" dirty="0">
                <a:effectLst/>
              </a:rPr>
              <a:t> </a:t>
            </a:r>
            <a:r>
              <a:rPr lang="en-US" dirty="0" err="1">
                <a:effectLst/>
              </a:rPr>
              <a:t>neue</a:t>
            </a:r>
            <a:r>
              <a:rPr lang="en-US" dirty="0">
                <a:effectLst/>
              </a:rPr>
              <a:t> </a:t>
            </a:r>
            <a:r>
              <a:rPr lang="en-US" dirty="0" err="1">
                <a:effectLst/>
              </a:rPr>
              <a:t>Positionen</a:t>
            </a:r>
            <a:r>
              <a:rPr lang="en-US" dirty="0">
                <a:effectLst/>
              </a:rPr>
              <a:t> von den </a:t>
            </a:r>
            <a:r>
              <a:rPr lang="en-US" dirty="0" err="1">
                <a:effectLst/>
              </a:rPr>
              <a:t>Juden</a:t>
            </a:r>
            <a:r>
              <a:rPr lang="en-US" dirty="0">
                <a:effectLst/>
              </a:rPr>
              <a:t> . </a:t>
            </a:r>
            <a:r>
              <a:rPr lang="en-US" dirty="0" err="1">
                <a:effectLst/>
              </a:rPr>
              <a:t>Es</a:t>
            </a:r>
            <a:r>
              <a:rPr lang="en-US" dirty="0">
                <a:effectLst/>
              </a:rPr>
              <a:t> gab </a:t>
            </a:r>
            <a:r>
              <a:rPr lang="en-US" dirty="0" err="1">
                <a:effectLst/>
              </a:rPr>
              <a:t>auch</a:t>
            </a:r>
            <a:r>
              <a:rPr lang="en-US" dirty="0">
                <a:effectLst/>
              </a:rPr>
              <a:t> </a:t>
            </a:r>
            <a:r>
              <a:rPr lang="en-US" dirty="0" err="1">
                <a:effectLst/>
              </a:rPr>
              <a:t>einige</a:t>
            </a:r>
            <a:r>
              <a:rPr lang="en-US" dirty="0">
                <a:effectLst/>
              </a:rPr>
              <a:t> </a:t>
            </a:r>
            <a:r>
              <a:rPr lang="en-US" dirty="0" err="1">
                <a:effectLst/>
              </a:rPr>
              <a:t>etablierteren</a:t>
            </a:r>
            <a:r>
              <a:rPr lang="en-US" dirty="0">
                <a:effectLst/>
              </a:rPr>
              <a:t> </a:t>
            </a:r>
            <a:r>
              <a:rPr lang="en-US" dirty="0" err="1">
                <a:effectLst/>
              </a:rPr>
              <a:t>Juden</a:t>
            </a:r>
            <a:r>
              <a:rPr lang="en-US" dirty="0">
                <a:effectLst/>
              </a:rPr>
              <a:t>, die </a:t>
            </a:r>
            <a:r>
              <a:rPr lang="en-US" dirty="0" err="1">
                <a:effectLst/>
              </a:rPr>
              <a:t>waren</a:t>
            </a:r>
            <a:r>
              <a:rPr lang="en-US" dirty="0">
                <a:effectLst/>
              </a:rPr>
              <a:t> </a:t>
            </a:r>
            <a:r>
              <a:rPr lang="en-US" dirty="0" err="1">
                <a:effectLst/>
              </a:rPr>
              <a:t>tief</a:t>
            </a:r>
            <a:r>
              <a:rPr lang="en-US" dirty="0">
                <a:effectLst/>
              </a:rPr>
              <a:t> in das </a:t>
            </a:r>
            <a:r>
              <a:rPr lang="en-US" dirty="0" err="1">
                <a:effectLst/>
              </a:rPr>
              <a:t>Musikleben</a:t>
            </a:r>
            <a:r>
              <a:rPr lang="en-US" dirty="0">
                <a:effectLst/>
              </a:rPr>
              <a:t> in Deutschland </a:t>
            </a:r>
            <a:r>
              <a:rPr lang="en-US" dirty="0" err="1">
                <a:effectLst/>
              </a:rPr>
              <a:t>gewebt</a:t>
            </a:r>
            <a:r>
              <a:rPr lang="en-US" dirty="0">
                <a:effectLst/>
              </a:rPr>
              <a:t> und </a:t>
            </a:r>
            <a:r>
              <a:rPr lang="en-US" dirty="0" err="1">
                <a:effectLst/>
              </a:rPr>
              <a:t>nicht</a:t>
            </a:r>
            <a:r>
              <a:rPr lang="en-US" dirty="0">
                <a:effectLst/>
              </a:rPr>
              <a:t> so </a:t>
            </a:r>
            <a:r>
              <a:rPr lang="en-US" dirty="0" err="1">
                <a:effectLst/>
              </a:rPr>
              <a:t>leicht</a:t>
            </a:r>
            <a:r>
              <a:rPr lang="en-US" dirty="0">
                <a:effectLst/>
              </a:rPr>
              <a:t> </a:t>
            </a:r>
            <a:r>
              <a:rPr lang="en-US" dirty="0" err="1">
                <a:effectLst/>
              </a:rPr>
              <a:t>ihren</a:t>
            </a:r>
            <a:r>
              <a:rPr lang="en-US" dirty="0">
                <a:effectLst/>
              </a:rPr>
              <a:t> Job </a:t>
            </a:r>
            <a:r>
              <a:rPr lang="en-US" dirty="0" err="1">
                <a:effectLst/>
              </a:rPr>
              <a:t>zu</a:t>
            </a:r>
            <a:r>
              <a:rPr lang="en-US" dirty="0">
                <a:effectLst/>
              </a:rPr>
              <a:t> </a:t>
            </a:r>
            <a:r>
              <a:rPr lang="en-US" dirty="0" err="1">
                <a:effectLst/>
              </a:rPr>
              <a:t>verlieren</a:t>
            </a:r>
            <a:r>
              <a:rPr lang="en-US" dirty="0">
                <a:effectLst/>
              </a:rPr>
              <a:t>; </a:t>
            </a:r>
            <a:r>
              <a:rPr lang="en-US" dirty="0" err="1">
                <a:effectLst/>
              </a:rPr>
              <a:t>mehrere</a:t>
            </a:r>
            <a:r>
              <a:rPr lang="en-US" dirty="0">
                <a:effectLst/>
              </a:rPr>
              <a:t> </a:t>
            </a:r>
            <a:r>
              <a:rPr lang="en-US" dirty="0" err="1">
                <a:effectLst/>
              </a:rPr>
              <a:t>solcher</a:t>
            </a:r>
            <a:r>
              <a:rPr lang="en-US" dirty="0">
                <a:effectLst/>
              </a:rPr>
              <a:t> </a:t>
            </a:r>
            <a:r>
              <a:rPr lang="en-US" dirty="0" err="1">
                <a:effectLst/>
              </a:rPr>
              <a:t>Musiker</a:t>
            </a:r>
            <a:r>
              <a:rPr lang="en-US" dirty="0">
                <a:effectLst/>
              </a:rPr>
              <a:t> </a:t>
            </a:r>
            <a:r>
              <a:rPr lang="en-US" dirty="0" err="1">
                <a:effectLst/>
              </a:rPr>
              <a:t>gehalten</a:t>
            </a:r>
            <a:r>
              <a:rPr lang="en-US" dirty="0">
                <a:effectLst/>
              </a:rPr>
              <a:t> </a:t>
            </a:r>
            <a:r>
              <a:rPr lang="en-US" dirty="0" err="1">
                <a:effectLst/>
              </a:rPr>
              <a:t>ihre</a:t>
            </a:r>
            <a:r>
              <a:rPr lang="en-US" dirty="0">
                <a:effectLst/>
              </a:rPr>
              <a:t> </a:t>
            </a:r>
            <a:r>
              <a:rPr lang="en-US" dirty="0" err="1">
                <a:effectLst/>
              </a:rPr>
              <a:t>Stelle</a:t>
            </a:r>
            <a:r>
              <a:rPr lang="en-US" dirty="0">
                <a:effectLst/>
              </a:rPr>
              <a:t> </a:t>
            </a:r>
            <a:r>
              <a:rPr lang="en-US" dirty="0" err="1">
                <a:effectLst/>
              </a:rPr>
              <a:t>unter</a:t>
            </a:r>
            <a:r>
              <a:rPr lang="en-US" dirty="0">
                <a:effectLst/>
              </a:rPr>
              <a:t> den Nazis in den </a:t>
            </a:r>
            <a:r>
              <a:rPr lang="en-US" dirty="0" err="1">
                <a:effectLst/>
              </a:rPr>
              <a:t>ersten</a:t>
            </a:r>
            <a:r>
              <a:rPr lang="en-US" dirty="0">
                <a:effectLst/>
              </a:rPr>
              <a:t> </a:t>
            </a:r>
            <a:r>
              <a:rPr lang="en-US" dirty="0" err="1">
                <a:effectLst/>
              </a:rPr>
              <a:t>Jahren</a:t>
            </a:r>
            <a:r>
              <a:rPr lang="en-US" dirty="0">
                <a:effectLst/>
              </a:rPr>
              <a:t> des Regimes.</a:t>
            </a:r>
          </a:p>
          <a:p>
            <a:endParaRPr lang="en-US" dirty="0"/>
          </a:p>
        </p:txBody>
      </p:sp>
    </p:spTree>
    <p:extLst>
      <p:ext uri="{BB962C8B-B14F-4D97-AF65-F5344CB8AC3E}">
        <p14:creationId xmlns:p14="http://schemas.microsoft.com/office/powerpoint/2010/main" val="114428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Theresienstad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91696" y="69489"/>
            <a:ext cx="4217773" cy="551342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70703" y="477795"/>
            <a:ext cx="2875005" cy="2862322"/>
          </a:xfrm>
          <a:prstGeom prst="rect">
            <a:avLst/>
          </a:prstGeom>
          <a:noFill/>
        </p:spPr>
        <p:txBody>
          <a:bodyPr wrap="square" rtlCol="0">
            <a:spAutoFit/>
          </a:bodyPr>
          <a:lstStyle/>
          <a:p>
            <a:r>
              <a:rPr lang="en-US" dirty="0"/>
              <a:t>Still life of a violin and sheet of music behind prison bars by </a:t>
            </a:r>
            <a:r>
              <a:rPr lang="en-US" dirty="0" err="1"/>
              <a:t>Bedrich</a:t>
            </a:r>
            <a:r>
              <a:rPr lang="en-US" dirty="0"/>
              <a:t> </a:t>
            </a:r>
            <a:r>
              <a:rPr lang="en-US" dirty="0" err="1"/>
              <a:t>Fritta</a:t>
            </a:r>
            <a:r>
              <a:rPr lang="en-US" dirty="0"/>
              <a:t>, 1943. This drawing was given to Edgar </a:t>
            </a:r>
            <a:r>
              <a:rPr lang="en-US" dirty="0" err="1"/>
              <a:t>Krasa</a:t>
            </a:r>
            <a:r>
              <a:rPr lang="en-US" dirty="0"/>
              <a:t> as a birthday </a:t>
            </a:r>
            <a:r>
              <a:rPr lang="en-US" dirty="0" smtClean="0"/>
              <a:t>gift.</a:t>
            </a:r>
          </a:p>
          <a:p>
            <a:endParaRPr lang="en-US" dirty="0"/>
          </a:p>
          <a:p>
            <a:r>
              <a:rPr lang="en-US" dirty="0" smtClean="0"/>
              <a:t>Was </a:t>
            </a:r>
            <a:r>
              <a:rPr lang="en-US" dirty="0" err="1" smtClean="0"/>
              <a:t>ist</a:t>
            </a:r>
            <a:r>
              <a:rPr lang="en-US" dirty="0" smtClean="0"/>
              <a:t> die </a:t>
            </a:r>
            <a:r>
              <a:rPr lang="en-US" dirty="0" err="1" smtClean="0"/>
              <a:t>Bedeutung</a:t>
            </a:r>
            <a:r>
              <a:rPr lang="en-US" dirty="0" smtClean="0"/>
              <a:t> (meaning) von des </a:t>
            </a:r>
            <a:r>
              <a:rPr lang="en-US" dirty="0" err="1" smtClean="0"/>
              <a:t>Bildes</a:t>
            </a:r>
            <a:r>
              <a:rPr lang="en-US" dirty="0" smtClean="0"/>
              <a:t>?</a:t>
            </a:r>
          </a:p>
        </p:txBody>
      </p:sp>
    </p:spTree>
    <p:extLst>
      <p:ext uri="{BB962C8B-B14F-4D97-AF65-F5344CB8AC3E}">
        <p14:creationId xmlns:p14="http://schemas.microsoft.com/office/powerpoint/2010/main" val="39190687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30382" t="20968" r="45306" b="20703"/>
          <a:stretch/>
        </p:blipFill>
        <p:spPr>
          <a:xfrm>
            <a:off x="3010816" y="631895"/>
            <a:ext cx="4446165" cy="6000321"/>
          </a:xfrm>
          <a:prstGeom prst="rect">
            <a:avLst/>
          </a:prstGeom>
        </p:spPr>
      </p:pic>
    </p:spTree>
    <p:extLst>
      <p:ext uri="{BB962C8B-B14F-4D97-AF65-F5344CB8AC3E}">
        <p14:creationId xmlns:p14="http://schemas.microsoft.com/office/powerpoint/2010/main" val="28414962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27676" t="15198" r="44021" b="14668"/>
          <a:stretch/>
        </p:blipFill>
        <p:spPr>
          <a:xfrm>
            <a:off x="2013358" y="-151002"/>
            <a:ext cx="5176007" cy="7214532"/>
          </a:xfrm>
          <a:prstGeom prst="rect">
            <a:avLst/>
          </a:prstGeom>
        </p:spPr>
      </p:pic>
    </p:spTree>
    <p:extLst>
      <p:ext uri="{BB962C8B-B14F-4D97-AF65-F5344CB8AC3E}">
        <p14:creationId xmlns:p14="http://schemas.microsoft.com/office/powerpoint/2010/main" val="37332450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14648" t="17318" r="30168" b="18096"/>
          <a:stretch/>
        </p:blipFill>
        <p:spPr>
          <a:xfrm>
            <a:off x="907749" y="0"/>
            <a:ext cx="10091956" cy="6644081"/>
          </a:xfrm>
          <a:prstGeom prst="rect">
            <a:avLst/>
          </a:prstGeom>
        </p:spPr>
      </p:pic>
    </p:spTree>
    <p:extLst>
      <p:ext uri="{BB962C8B-B14F-4D97-AF65-F5344CB8AC3E}">
        <p14:creationId xmlns:p14="http://schemas.microsoft.com/office/powerpoint/2010/main" val="352716298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docProps/app.xml><?xml version="1.0" encoding="utf-8"?>
<Properties xmlns="http://schemas.openxmlformats.org/officeDocument/2006/extended-properties" xmlns:vt="http://schemas.openxmlformats.org/officeDocument/2006/docPropsVTypes">
  <Template>TM03457485[[fn=Mesh]]</Template>
  <TotalTime>18961</TotalTime>
  <Words>484</Words>
  <Application>Microsoft Office PowerPoint</Application>
  <PresentationFormat>Widescreen</PresentationFormat>
  <Paragraphs>37</Paragraphs>
  <Slides>12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Arial</vt:lpstr>
      <vt:lpstr>Century Gothic</vt:lpstr>
      <vt:lpstr>Mesh</vt:lpstr>
      <vt:lpstr>Die Musik während der Natzi zeit</vt:lpstr>
      <vt:lpstr>Warum Musik in der Natziseit?</vt:lpstr>
      <vt:lpstr>PowerPoint Presentation</vt:lpstr>
      <vt:lpstr>PowerPoint Presentation</vt:lpstr>
      <vt:lpstr>Der zensor: Joseph Goebbels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Die Musik whärend der Natzi zeit</dc:title>
  <dc:creator>Maureen Richards</dc:creator>
  <cp:lastModifiedBy>Maureen Richards</cp:lastModifiedBy>
  <cp:revision>18</cp:revision>
  <dcterms:created xsi:type="dcterms:W3CDTF">2016-04-27T15:40:10Z</dcterms:created>
  <dcterms:modified xsi:type="dcterms:W3CDTF">2016-05-10T19:41:50Z</dcterms:modified>
</cp:coreProperties>
</file>