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5FE978C-5D6A-4149-B159-C615EC7AA995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C34587-932D-4E6E-887B-21E0F1AAA6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Fairytale King: </a:t>
            </a:r>
            <a:r>
              <a:rPr lang="de-DE" dirty="0"/>
              <a:t>König Ludwig II. von Bayern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114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4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24744" cy="1143000"/>
          </a:xfrm>
        </p:spPr>
        <p:txBody>
          <a:bodyPr/>
          <a:lstStyle/>
          <a:p>
            <a:r>
              <a:rPr lang="en-US" dirty="0" err="1" smtClean="0"/>
              <a:t>Geheimnises</a:t>
            </a:r>
            <a:r>
              <a:rPr lang="en-US" dirty="0" smtClean="0"/>
              <a:t> </a:t>
            </a:r>
            <a:r>
              <a:rPr lang="en-US" dirty="0" err="1" smtClean="0"/>
              <a:t>Tod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777317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13 </a:t>
            </a:r>
            <a:r>
              <a:rPr lang="en-US" dirty="0" err="1" smtClean="0"/>
              <a:t>Juni</a:t>
            </a:r>
            <a:r>
              <a:rPr lang="en-US" dirty="0" smtClean="0"/>
              <a:t> .1886</a:t>
            </a:r>
            <a:r>
              <a:rPr lang="en-US" dirty="0"/>
              <a:t>, </a:t>
            </a:r>
            <a:r>
              <a:rPr lang="en-US" dirty="0" smtClean="0"/>
              <a:t>um 6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abends</a:t>
            </a:r>
            <a:r>
              <a:rPr lang="en-US" dirty="0" smtClean="0"/>
              <a:t>:  </a:t>
            </a:r>
            <a:r>
              <a:rPr lang="en-US" dirty="0"/>
              <a:t>Ludwig asked </a:t>
            </a:r>
            <a:r>
              <a:rPr lang="en-US" dirty="0" smtClean="0"/>
              <a:t>the </a:t>
            </a:r>
            <a:r>
              <a:rPr lang="en-US" dirty="0" err="1" smtClean="0"/>
              <a:t>psycologist</a:t>
            </a:r>
            <a:r>
              <a:rPr lang="en-US" dirty="0" smtClean="0"/>
              <a:t> watching him, </a:t>
            </a:r>
            <a:r>
              <a:rPr lang="en-US" dirty="0" err="1" smtClean="0"/>
              <a:t>Gudden</a:t>
            </a:r>
            <a:r>
              <a:rPr lang="en-US" dirty="0" smtClean="0"/>
              <a:t>,  to go for a walk.</a:t>
            </a:r>
          </a:p>
          <a:p>
            <a:r>
              <a:rPr lang="en-US" dirty="0" smtClean="0"/>
              <a:t>They were </a:t>
            </a:r>
            <a:r>
              <a:rPr lang="en-US" dirty="0"/>
              <a:t>last seen at about 6:30 p.m.; they were due back at 8</a:t>
            </a:r>
            <a:r>
              <a:rPr lang="en-US" dirty="0" smtClean="0"/>
              <a:t> </a:t>
            </a:r>
            <a:r>
              <a:rPr lang="en-US" dirty="0"/>
              <a:t>but never returned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officials searched for 3 </a:t>
            </a:r>
            <a:r>
              <a:rPr lang="en-US" dirty="0"/>
              <a:t>hours by the entire castle  </a:t>
            </a:r>
            <a:r>
              <a:rPr lang="en-US" dirty="0" smtClean="0"/>
              <a:t>and at </a:t>
            </a:r>
            <a:r>
              <a:rPr lang="en-US" dirty="0"/>
              <a:t>11:30 </a:t>
            </a:r>
            <a:r>
              <a:rPr lang="en-US" dirty="0" err="1" smtClean="0"/>
              <a:t>p.m.that</a:t>
            </a:r>
            <a:r>
              <a:rPr lang="en-US" dirty="0" smtClean="0"/>
              <a:t> night</a:t>
            </a:r>
          </a:p>
          <a:p>
            <a:r>
              <a:rPr lang="en-US" dirty="0" smtClean="0"/>
              <a:t> </a:t>
            </a:r>
            <a:r>
              <a:rPr lang="en-US" dirty="0"/>
              <a:t>the bodies of both the King and von </a:t>
            </a:r>
            <a:r>
              <a:rPr lang="en-US" dirty="0" err="1"/>
              <a:t>Gudden</a:t>
            </a:r>
            <a:r>
              <a:rPr lang="en-US" dirty="0"/>
              <a:t> were found, head and shoulders above the shallow water near the shore. The King's watch had stopped at 6:54. Gendarmes patrolling the park had heard and seen nothing.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39700"/>
            <a:ext cx="45720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9" y="3225800"/>
            <a:ext cx="3952875" cy="36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0" y="2997200"/>
            <a:ext cx="471424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191000" cy="309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2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r>
              <a:rPr lang="en-US" dirty="0" smtClean="0"/>
              <a:t>		Seine </a:t>
            </a:r>
            <a:r>
              <a:rPr lang="en-US" dirty="0" err="1" smtClean="0"/>
              <a:t>Biografie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23652"/>
            <a:ext cx="3248809" cy="35089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Born on 25th August 1845 in </a:t>
            </a:r>
            <a:r>
              <a:rPr lang="en-US" dirty="0" err="1"/>
              <a:t>Schloss</a:t>
            </a:r>
            <a:r>
              <a:rPr lang="en-US" dirty="0"/>
              <a:t> </a:t>
            </a:r>
            <a:r>
              <a:rPr lang="en-US" dirty="0" err="1"/>
              <a:t>Nymphenburg</a:t>
            </a:r>
            <a:endParaRPr lang="en-US" dirty="0"/>
          </a:p>
          <a:p>
            <a:r>
              <a:rPr lang="en-US" dirty="0"/>
              <a:t> King of Bavaria 1864–1886 </a:t>
            </a:r>
          </a:p>
          <a:p>
            <a:r>
              <a:rPr lang="en-US" dirty="0"/>
              <a:t>Died on 13th June 1886 in Lake </a:t>
            </a:r>
            <a:r>
              <a:rPr lang="en-US" dirty="0" err="1"/>
              <a:t>Starnberg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5" y="1272540"/>
            <a:ext cx="437443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4" y="4191000"/>
            <a:ext cx="346049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2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256" y="228600"/>
            <a:ext cx="7024744" cy="1143000"/>
          </a:xfrm>
        </p:spPr>
        <p:txBody>
          <a:bodyPr/>
          <a:lstStyle/>
          <a:p>
            <a:r>
              <a:rPr lang="en-US" dirty="0" smtClean="0"/>
              <a:t>Seine </a:t>
            </a:r>
            <a:r>
              <a:rPr lang="en-US" dirty="0" err="1" smtClean="0"/>
              <a:t>Familie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26" y="2895601"/>
            <a:ext cx="5569974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673225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b="1" dirty="0" err="1" smtClean="0"/>
              <a:t>Vater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Maximilian II of Bavaria (</a:t>
            </a:r>
            <a:r>
              <a:rPr lang="en-US" dirty="0" err="1" smtClean="0"/>
              <a:t>Prinz</a:t>
            </a:r>
            <a:r>
              <a:rPr lang="en-US" dirty="0" smtClean="0"/>
              <a:t>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b="1" dirty="0" smtClean="0"/>
              <a:t>Mutter:</a:t>
            </a:r>
            <a:r>
              <a:rPr lang="en-US" dirty="0" smtClean="0"/>
              <a:t>  </a:t>
            </a:r>
            <a:r>
              <a:rPr lang="en-US" dirty="0" err="1" smtClean="0"/>
              <a:t>Princessin</a:t>
            </a:r>
            <a:r>
              <a:rPr lang="en-US" dirty="0" smtClean="0"/>
              <a:t> Marie of Prussia.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b="1" dirty="0" err="1" smtClean="0"/>
              <a:t>Bruder</a:t>
            </a:r>
            <a:r>
              <a:rPr lang="en-US" b="1" dirty="0" smtClean="0"/>
              <a:t>:</a:t>
            </a:r>
            <a:r>
              <a:rPr lang="en-US" dirty="0" smtClean="0"/>
              <a:t> Otto (suffered from a mental illness)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b="1" dirty="0" err="1" smtClean="0"/>
              <a:t>Kusine</a:t>
            </a:r>
            <a:r>
              <a:rPr lang="en-US" dirty="0" smtClean="0"/>
              <a:t>: Duchess Elisabeth (</a:t>
            </a:r>
            <a:r>
              <a:rPr lang="en-US" dirty="0" err="1" smtClean="0"/>
              <a:t>sissi</a:t>
            </a:r>
            <a:r>
              <a:rPr lang="en-US" dirty="0" smtClean="0"/>
              <a:t>)  von Bayern, later Empress of Austria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1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024744" cy="1143000"/>
          </a:xfrm>
        </p:spPr>
        <p:txBody>
          <a:bodyPr/>
          <a:lstStyle/>
          <a:p>
            <a:r>
              <a:rPr lang="en-US" dirty="0" err="1" smtClean="0"/>
              <a:t>Neuer</a:t>
            </a:r>
            <a:r>
              <a:rPr lang="en-US" dirty="0" smtClean="0"/>
              <a:t> </a:t>
            </a:r>
            <a:r>
              <a:rPr lang="en-US" dirty="0" err="1" smtClean="0"/>
              <a:t>König</a:t>
            </a:r>
            <a:r>
              <a:rPr lang="en-US" dirty="0" smtClean="0"/>
              <a:t> von Bayern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234517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 </a:t>
            </a:r>
            <a:r>
              <a:rPr lang="en-US" dirty="0" err="1" smtClean="0"/>
              <a:t>Jahre</a:t>
            </a:r>
            <a:r>
              <a:rPr lang="en-US" dirty="0" smtClean="0"/>
              <a:t> alt  when his </a:t>
            </a:r>
            <a:r>
              <a:rPr lang="en-US" dirty="0" err="1" smtClean="0"/>
              <a:t>Vater</a:t>
            </a:r>
            <a:r>
              <a:rPr lang="en-US" dirty="0" smtClean="0"/>
              <a:t> died of an illness in 1864.</a:t>
            </a:r>
          </a:p>
          <a:p>
            <a:r>
              <a:rPr lang="en-US" dirty="0" smtClean="0"/>
              <a:t>He was not ready to be a king, but his </a:t>
            </a:r>
            <a:r>
              <a:rPr lang="en-US" dirty="0"/>
              <a:t>youth and </a:t>
            </a:r>
            <a:r>
              <a:rPr lang="en-US" dirty="0" smtClean="0"/>
              <a:t>good </a:t>
            </a:r>
            <a:r>
              <a:rPr lang="en-US" dirty="0"/>
              <a:t>looks made him popular in </a:t>
            </a:r>
            <a:r>
              <a:rPr lang="en-US" dirty="0" smtClean="0"/>
              <a:t>Bavaria.</a:t>
            </a:r>
          </a:p>
          <a:p>
            <a:r>
              <a:rPr lang="en-US" dirty="0" smtClean="0"/>
              <a:t>He became a patron of </a:t>
            </a:r>
          </a:p>
          <a:p>
            <a:pPr marL="68580" indent="0">
              <a:buNone/>
            </a:pPr>
            <a:r>
              <a:rPr lang="en-US" dirty="0" smtClean="0"/>
              <a:t>Richard Wagner in 1864 and </a:t>
            </a:r>
          </a:p>
          <a:p>
            <a:pPr marL="68580" indent="0">
              <a:buNone/>
            </a:pPr>
            <a:r>
              <a:rPr lang="en-US" dirty="0" smtClean="0"/>
              <a:t>Financed/supported many of his</a:t>
            </a:r>
          </a:p>
          <a:p>
            <a:pPr marL="68580" indent="0">
              <a:buNone/>
            </a:pPr>
            <a:r>
              <a:rPr lang="en-US" dirty="0" smtClean="0"/>
              <a:t>Operas. </a:t>
            </a:r>
          </a:p>
          <a:p>
            <a:r>
              <a:rPr lang="en-US" dirty="0"/>
              <a:t>Between 1872 and 1885, the </a:t>
            </a:r>
            <a:r>
              <a:rPr lang="en-US" dirty="0" smtClean="0"/>
              <a:t>King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/>
              <a:t>had 209 private performances : </a:t>
            </a:r>
            <a:r>
              <a:rPr lang="en-US" dirty="0" smtClean="0"/>
              <a:t>cost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/>
              <a:t>of 97,300 marks</a:t>
            </a:r>
            <a:endParaRPr lang="en-US" dirty="0" smtClean="0"/>
          </a:p>
          <a:p>
            <a:r>
              <a:rPr lang="en-US" dirty="0" smtClean="0"/>
              <a:t>Many of Wagner’s romantic themed</a:t>
            </a:r>
          </a:p>
          <a:p>
            <a:pPr marL="68580" indent="0">
              <a:buNone/>
            </a:pPr>
            <a:r>
              <a:rPr lang="en-US" dirty="0" smtClean="0"/>
              <a:t>Operas became the inspiration for some</a:t>
            </a:r>
          </a:p>
          <a:p>
            <a:pPr marL="68580" indent="0">
              <a:buNone/>
            </a:pPr>
            <a:r>
              <a:rPr lang="en-US" dirty="0" smtClean="0"/>
              <a:t>Of his most famous castles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83255"/>
            <a:ext cx="29337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4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Marriage, or lack there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77317" cy="3508977"/>
          </a:xfrm>
        </p:spPr>
        <p:txBody>
          <a:bodyPr/>
          <a:lstStyle/>
          <a:p>
            <a:r>
              <a:rPr lang="en-US" dirty="0"/>
              <a:t>22 January </a:t>
            </a:r>
            <a:r>
              <a:rPr lang="en-US" dirty="0" smtClean="0"/>
              <a:t>1867 he was engaged </a:t>
            </a:r>
            <a:r>
              <a:rPr lang="en-US" dirty="0"/>
              <a:t>to Duchess Sophie Charlotte in </a:t>
            </a:r>
            <a:r>
              <a:rPr lang="en-US" dirty="0" smtClean="0"/>
              <a:t>Bavaria, </a:t>
            </a:r>
            <a:r>
              <a:rPr lang="en-US" dirty="0"/>
              <a:t>but after repeatedly postponing the wedding date, Ludwig finally cancelled the engagement in October. </a:t>
            </a:r>
            <a:endParaRPr lang="en-US" dirty="0" smtClean="0"/>
          </a:p>
          <a:p>
            <a:r>
              <a:rPr lang="en-US" dirty="0"/>
              <a:t>Ludwig had a succession of close friendships with </a:t>
            </a:r>
            <a:r>
              <a:rPr lang="en-US" dirty="0" smtClean="0"/>
              <a:t>men, which marked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/>
              <a:t>the king as a </a:t>
            </a:r>
            <a:r>
              <a:rPr lang="en-US" dirty="0" smtClean="0"/>
              <a:t>homosexual.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22" y="3124200"/>
            <a:ext cx="2494298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19946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Herrenchiemsee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4087"/>
            <a:ext cx="5881134" cy="391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3768"/>
            <a:ext cx="6248400" cy="423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5867400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Schloss</a:t>
            </a:r>
            <a:r>
              <a:rPr lang="en-US" dirty="0" smtClean="0"/>
              <a:t> </a:t>
            </a:r>
            <a:r>
              <a:rPr lang="en-US" dirty="0" err="1" smtClean="0"/>
              <a:t>Linderhof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56" y="1010677"/>
            <a:ext cx="5247184" cy="486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18" y="1244215"/>
            <a:ext cx="5870575" cy="439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7" y="1244215"/>
            <a:ext cx="6431674" cy="46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4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Neuschwanstein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Cost: 6,180,047 marks</a:t>
            </a:r>
          </a:p>
        </p:txBody>
      </p:sp>
    </p:spTree>
    <p:extLst>
      <p:ext uri="{BB962C8B-B14F-4D97-AF65-F5344CB8AC3E}">
        <p14:creationId xmlns:p14="http://schemas.microsoft.com/office/powerpoint/2010/main" val="12829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256" y="15240"/>
            <a:ext cx="7024744" cy="1143000"/>
          </a:xfrm>
        </p:spPr>
        <p:txBody>
          <a:bodyPr/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3" y="1219200"/>
            <a:ext cx="6777317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Um 4 (</a:t>
            </a:r>
            <a:r>
              <a:rPr lang="en-US" dirty="0" err="1" smtClean="0"/>
              <a:t>Morgenfrüh</a:t>
            </a:r>
            <a:r>
              <a:rPr lang="en-US" dirty="0" smtClean="0"/>
              <a:t>) 10. </a:t>
            </a:r>
            <a:r>
              <a:rPr lang="en-US" dirty="0" err="1" smtClean="0"/>
              <a:t>Juni</a:t>
            </a:r>
            <a:r>
              <a:rPr lang="en-US" dirty="0" smtClean="0"/>
              <a:t>. 1886</a:t>
            </a:r>
          </a:p>
          <a:p>
            <a:r>
              <a:rPr lang="en-US" dirty="0"/>
              <a:t>G</a:t>
            </a:r>
            <a:r>
              <a:rPr lang="en-US" dirty="0" smtClean="0"/>
              <a:t>overnment </a:t>
            </a:r>
            <a:r>
              <a:rPr lang="en-US" dirty="0"/>
              <a:t>commission </a:t>
            </a:r>
            <a:r>
              <a:rPr lang="en-US" dirty="0" smtClean="0"/>
              <a:t>arrived </a:t>
            </a:r>
            <a:r>
              <a:rPr lang="en-US" dirty="0"/>
              <a:t>at </a:t>
            </a:r>
            <a:r>
              <a:rPr lang="en-US" dirty="0" err="1"/>
              <a:t>Neuschwanstein</a:t>
            </a:r>
            <a:r>
              <a:rPr lang="en-US" dirty="0"/>
              <a:t> to formally deliver the document of deposition to the king and place him in </a:t>
            </a:r>
            <a:r>
              <a:rPr lang="en-US" dirty="0" smtClean="0"/>
              <a:t>custody</a:t>
            </a:r>
          </a:p>
          <a:p>
            <a:r>
              <a:rPr lang="en-US" dirty="0" smtClean="0"/>
              <a:t>Ludwig was tipped </a:t>
            </a:r>
            <a:r>
              <a:rPr lang="en-US" dirty="0"/>
              <a:t>off an </a:t>
            </a:r>
            <a:r>
              <a:rPr lang="en-US" dirty="0" smtClean="0"/>
              <a:t>1-2hrs </a:t>
            </a:r>
            <a:r>
              <a:rPr lang="en-US" dirty="0"/>
              <a:t>earlier by a faithful </a:t>
            </a:r>
            <a:r>
              <a:rPr lang="en-US" dirty="0" smtClean="0"/>
              <a:t>servant and ordered </a:t>
            </a:r>
            <a:r>
              <a:rPr lang="en-US" dirty="0"/>
              <a:t>the local police to protect </a:t>
            </a:r>
            <a:r>
              <a:rPr lang="en-US" dirty="0" smtClean="0"/>
              <a:t>him.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commissioners were turned back at the castle gate at gun-point</a:t>
            </a:r>
            <a:r>
              <a:rPr lang="en-US" dirty="0" smtClean="0"/>
              <a:t>.</a:t>
            </a:r>
          </a:p>
          <a:p>
            <a:r>
              <a:rPr lang="en-US" dirty="0"/>
              <a:t> That same day, the </a:t>
            </a:r>
            <a:r>
              <a:rPr lang="en-US" dirty="0" smtClean="0"/>
              <a:t>government </a:t>
            </a:r>
            <a:r>
              <a:rPr lang="en-US" dirty="0"/>
              <a:t>publicly proclaimed </a:t>
            </a:r>
            <a:r>
              <a:rPr lang="en-US" dirty="0" err="1"/>
              <a:t>Luitpold</a:t>
            </a:r>
            <a:r>
              <a:rPr lang="en-US" dirty="0"/>
              <a:t> as Prince Regent. The king’s friends and allies urged him to flee, or to show himself in Munich and thus regain the support of the people.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77" y="7620"/>
            <a:ext cx="232212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/>
              <a:t>Eventually the king decided </a:t>
            </a:r>
            <a:r>
              <a:rPr lang="en-US" dirty="0" smtClean="0"/>
              <a:t>to escape </a:t>
            </a:r>
          </a:p>
          <a:p>
            <a:pPr lvl="1"/>
            <a:r>
              <a:rPr lang="en-US" dirty="0" err="1" smtClean="0"/>
              <a:t>Morgenfrüh</a:t>
            </a:r>
            <a:r>
              <a:rPr lang="en-US" dirty="0" smtClean="0"/>
              <a:t> am 12. </a:t>
            </a:r>
            <a:r>
              <a:rPr lang="en-US" dirty="0" err="1" smtClean="0"/>
              <a:t>Juni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King </a:t>
            </a:r>
            <a:r>
              <a:rPr lang="en-US" dirty="0" smtClean="0"/>
              <a:t>was </a:t>
            </a:r>
            <a:r>
              <a:rPr lang="en-US" dirty="0"/>
              <a:t>taken </a:t>
            </a:r>
            <a:r>
              <a:rPr lang="en-US" dirty="0" smtClean="0"/>
              <a:t>into custody.</a:t>
            </a:r>
          </a:p>
          <a:p>
            <a:pPr lvl="1"/>
            <a:r>
              <a:rPr lang="en-US" dirty="0" smtClean="0"/>
              <a:t>Ludwig </a:t>
            </a:r>
            <a:r>
              <a:rPr lang="en-US" dirty="0"/>
              <a:t>was transported to Castle Berg on the shores of Lake </a:t>
            </a:r>
            <a:r>
              <a:rPr lang="en-US" dirty="0" err="1"/>
              <a:t>Starnberg</a:t>
            </a:r>
            <a:r>
              <a:rPr lang="en-US" dirty="0"/>
              <a:t>, south of Munich.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11" y="3352800"/>
            <a:ext cx="5546169" cy="3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630</TotalTime>
  <Words>464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The Fairytale King: König Ludwig II. von Bayern </vt:lpstr>
      <vt:lpstr>  Seine Biografie</vt:lpstr>
      <vt:lpstr>Seine Familie</vt:lpstr>
      <vt:lpstr>Neuer König von Bayern</vt:lpstr>
      <vt:lpstr>Marriage, or lack there of</vt:lpstr>
      <vt:lpstr>PowerPoint Presentation</vt:lpstr>
      <vt:lpstr>Neuschwanstein</vt:lpstr>
      <vt:lpstr>Deposition</vt:lpstr>
      <vt:lpstr>PowerPoint Presentation</vt:lpstr>
      <vt:lpstr>Geheimnises Tod</vt:lpstr>
      <vt:lpstr>PowerPoint Presentation</vt:lpstr>
    </vt:vector>
  </TitlesOfParts>
  <Company>Academy School District 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Fairytale King: König Ludwig II. von Bayern</dc:title>
  <dc:creator>Maureen Richards</dc:creator>
  <cp:lastModifiedBy>Maureen Richards</cp:lastModifiedBy>
  <cp:revision>11</cp:revision>
  <dcterms:created xsi:type="dcterms:W3CDTF">2013-03-21T03:34:26Z</dcterms:created>
  <dcterms:modified xsi:type="dcterms:W3CDTF">2013-03-21T14:04:47Z</dcterms:modified>
</cp:coreProperties>
</file>