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78E3E4-5CE4-4C06-B530-FC6EDDA8E4E0}" type="datetimeFigureOut">
              <a:rPr lang="en-US" smtClean="0"/>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0FD88-5D5B-4A10-95A9-6D9BAD7EE9F0}" type="slidenum">
              <a:rPr lang="en-US" smtClean="0"/>
              <a:t>‹#›</a:t>
            </a:fld>
            <a:endParaRPr lang="en-US"/>
          </a:p>
        </p:txBody>
      </p:sp>
    </p:spTree>
    <p:extLst>
      <p:ext uri="{BB962C8B-B14F-4D97-AF65-F5344CB8AC3E}">
        <p14:creationId xmlns:p14="http://schemas.microsoft.com/office/powerpoint/2010/main" val="3158083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8E3E4-5CE4-4C06-B530-FC6EDDA8E4E0}" type="datetimeFigureOut">
              <a:rPr lang="en-US" smtClean="0"/>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0FD88-5D5B-4A10-95A9-6D9BAD7EE9F0}" type="slidenum">
              <a:rPr lang="en-US" smtClean="0"/>
              <a:t>‹#›</a:t>
            </a:fld>
            <a:endParaRPr lang="en-US"/>
          </a:p>
        </p:txBody>
      </p:sp>
    </p:spTree>
    <p:extLst>
      <p:ext uri="{BB962C8B-B14F-4D97-AF65-F5344CB8AC3E}">
        <p14:creationId xmlns:p14="http://schemas.microsoft.com/office/powerpoint/2010/main" val="2182020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8E3E4-5CE4-4C06-B530-FC6EDDA8E4E0}" type="datetimeFigureOut">
              <a:rPr lang="en-US" smtClean="0"/>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0FD88-5D5B-4A10-95A9-6D9BAD7EE9F0}" type="slidenum">
              <a:rPr lang="en-US" smtClean="0"/>
              <a:t>‹#›</a:t>
            </a:fld>
            <a:endParaRPr lang="en-US"/>
          </a:p>
        </p:txBody>
      </p:sp>
    </p:spTree>
    <p:extLst>
      <p:ext uri="{BB962C8B-B14F-4D97-AF65-F5344CB8AC3E}">
        <p14:creationId xmlns:p14="http://schemas.microsoft.com/office/powerpoint/2010/main" val="76444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8E3E4-5CE4-4C06-B530-FC6EDDA8E4E0}" type="datetimeFigureOut">
              <a:rPr lang="en-US" smtClean="0"/>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0FD88-5D5B-4A10-95A9-6D9BAD7EE9F0}" type="slidenum">
              <a:rPr lang="en-US" smtClean="0"/>
              <a:t>‹#›</a:t>
            </a:fld>
            <a:endParaRPr lang="en-US"/>
          </a:p>
        </p:txBody>
      </p:sp>
    </p:spTree>
    <p:extLst>
      <p:ext uri="{BB962C8B-B14F-4D97-AF65-F5344CB8AC3E}">
        <p14:creationId xmlns:p14="http://schemas.microsoft.com/office/powerpoint/2010/main" val="292297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78E3E4-5CE4-4C06-B530-FC6EDDA8E4E0}" type="datetimeFigureOut">
              <a:rPr lang="en-US" smtClean="0"/>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0FD88-5D5B-4A10-95A9-6D9BAD7EE9F0}" type="slidenum">
              <a:rPr lang="en-US" smtClean="0"/>
              <a:t>‹#›</a:t>
            </a:fld>
            <a:endParaRPr lang="en-US"/>
          </a:p>
        </p:txBody>
      </p:sp>
    </p:spTree>
    <p:extLst>
      <p:ext uri="{BB962C8B-B14F-4D97-AF65-F5344CB8AC3E}">
        <p14:creationId xmlns:p14="http://schemas.microsoft.com/office/powerpoint/2010/main" val="954514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78E3E4-5CE4-4C06-B530-FC6EDDA8E4E0}" type="datetimeFigureOut">
              <a:rPr lang="en-US" smtClean="0"/>
              <a:t>8/4/2017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0FD88-5D5B-4A10-95A9-6D9BAD7EE9F0}" type="slidenum">
              <a:rPr lang="en-US" smtClean="0"/>
              <a:t>‹#›</a:t>
            </a:fld>
            <a:endParaRPr lang="en-US"/>
          </a:p>
        </p:txBody>
      </p:sp>
    </p:spTree>
    <p:extLst>
      <p:ext uri="{BB962C8B-B14F-4D97-AF65-F5344CB8AC3E}">
        <p14:creationId xmlns:p14="http://schemas.microsoft.com/office/powerpoint/2010/main" val="3452195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78E3E4-5CE4-4C06-B530-FC6EDDA8E4E0}" type="datetimeFigureOut">
              <a:rPr lang="en-US" smtClean="0"/>
              <a:t>8/4/2017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30FD88-5D5B-4A10-95A9-6D9BAD7EE9F0}" type="slidenum">
              <a:rPr lang="en-US" smtClean="0"/>
              <a:t>‹#›</a:t>
            </a:fld>
            <a:endParaRPr lang="en-US"/>
          </a:p>
        </p:txBody>
      </p:sp>
    </p:spTree>
    <p:extLst>
      <p:ext uri="{BB962C8B-B14F-4D97-AF65-F5344CB8AC3E}">
        <p14:creationId xmlns:p14="http://schemas.microsoft.com/office/powerpoint/2010/main" val="3097846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78E3E4-5CE4-4C06-B530-FC6EDDA8E4E0}" type="datetimeFigureOut">
              <a:rPr lang="en-US" smtClean="0"/>
              <a:t>8/4/2017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30FD88-5D5B-4A10-95A9-6D9BAD7EE9F0}" type="slidenum">
              <a:rPr lang="en-US" smtClean="0"/>
              <a:t>‹#›</a:t>
            </a:fld>
            <a:endParaRPr lang="en-US"/>
          </a:p>
        </p:txBody>
      </p:sp>
    </p:spTree>
    <p:extLst>
      <p:ext uri="{BB962C8B-B14F-4D97-AF65-F5344CB8AC3E}">
        <p14:creationId xmlns:p14="http://schemas.microsoft.com/office/powerpoint/2010/main" val="3283639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8E3E4-5CE4-4C06-B530-FC6EDDA8E4E0}" type="datetimeFigureOut">
              <a:rPr lang="en-US" smtClean="0"/>
              <a:t>8/4/2017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30FD88-5D5B-4A10-95A9-6D9BAD7EE9F0}" type="slidenum">
              <a:rPr lang="en-US" smtClean="0"/>
              <a:t>‹#›</a:t>
            </a:fld>
            <a:endParaRPr lang="en-US"/>
          </a:p>
        </p:txBody>
      </p:sp>
    </p:spTree>
    <p:extLst>
      <p:ext uri="{BB962C8B-B14F-4D97-AF65-F5344CB8AC3E}">
        <p14:creationId xmlns:p14="http://schemas.microsoft.com/office/powerpoint/2010/main" val="3548099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678E3E4-5CE4-4C06-B530-FC6EDDA8E4E0}" type="datetimeFigureOut">
              <a:rPr lang="en-US" smtClean="0"/>
              <a:t>8/4/2017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0FD88-5D5B-4A10-95A9-6D9BAD7EE9F0}" type="slidenum">
              <a:rPr lang="en-US" smtClean="0"/>
              <a:t>‹#›</a:t>
            </a:fld>
            <a:endParaRPr lang="en-US"/>
          </a:p>
        </p:txBody>
      </p:sp>
    </p:spTree>
    <p:extLst>
      <p:ext uri="{BB962C8B-B14F-4D97-AF65-F5344CB8AC3E}">
        <p14:creationId xmlns:p14="http://schemas.microsoft.com/office/powerpoint/2010/main" val="2788611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678E3E4-5CE4-4C06-B530-FC6EDDA8E4E0}" type="datetimeFigureOut">
              <a:rPr lang="en-US" smtClean="0"/>
              <a:t>8/4/2017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0FD88-5D5B-4A10-95A9-6D9BAD7EE9F0}" type="slidenum">
              <a:rPr lang="en-US" smtClean="0"/>
              <a:t>‹#›</a:t>
            </a:fld>
            <a:endParaRPr lang="en-US"/>
          </a:p>
        </p:txBody>
      </p:sp>
    </p:spTree>
    <p:extLst>
      <p:ext uri="{BB962C8B-B14F-4D97-AF65-F5344CB8AC3E}">
        <p14:creationId xmlns:p14="http://schemas.microsoft.com/office/powerpoint/2010/main" val="2363735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8E3E4-5CE4-4C06-B530-FC6EDDA8E4E0}" type="datetimeFigureOut">
              <a:rPr lang="en-US" smtClean="0"/>
              <a:t>8/4/2017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0FD88-5D5B-4A10-95A9-6D9BAD7EE9F0}" type="slidenum">
              <a:rPr lang="en-US" smtClean="0"/>
              <a:t>‹#›</a:t>
            </a:fld>
            <a:endParaRPr lang="en-US"/>
          </a:p>
        </p:txBody>
      </p:sp>
    </p:spTree>
    <p:extLst>
      <p:ext uri="{BB962C8B-B14F-4D97-AF65-F5344CB8AC3E}">
        <p14:creationId xmlns:p14="http://schemas.microsoft.com/office/powerpoint/2010/main" val="2905515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258762"/>
            <a:ext cx="10515600" cy="1325563"/>
          </a:xfrm>
        </p:spPr>
        <p:txBody>
          <a:bodyPr>
            <a:normAutofit/>
          </a:bodyPr>
          <a:lstStyle/>
          <a:p>
            <a:r>
              <a:rPr lang="en-US" sz="4000" dirty="0" smtClean="0"/>
              <a:t>To view your master work in a browser you do this: </a:t>
            </a:r>
            <a:endParaRPr lang="en-US" sz="4000" dirty="0"/>
          </a:p>
        </p:txBody>
      </p:sp>
      <p:pic>
        <p:nvPicPr>
          <p:cNvPr id="4" name="Picture 3"/>
          <p:cNvPicPr>
            <a:picLocks noChangeAspect="1"/>
          </p:cNvPicPr>
          <p:nvPr/>
        </p:nvPicPr>
        <p:blipFill>
          <a:blip r:embed="rId2"/>
          <a:stretch>
            <a:fillRect/>
          </a:stretch>
        </p:blipFill>
        <p:spPr>
          <a:xfrm>
            <a:off x="1524000" y="1699394"/>
            <a:ext cx="9144000" cy="5140990"/>
          </a:xfrm>
          <a:prstGeom prst="rect">
            <a:avLst/>
          </a:prstGeom>
        </p:spPr>
      </p:pic>
      <p:sp>
        <p:nvSpPr>
          <p:cNvPr id="5" name="TextBox 4"/>
          <p:cNvSpPr txBox="1"/>
          <p:nvPr/>
        </p:nvSpPr>
        <p:spPr>
          <a:xfrm>
            <a:off x="1600200" y="762892"/>
            <a:ext cx="9067800" cy="646331"/>
          </a:xfrm>
          <a:prstGeom prst="rect">
            <a:avLst/>
          </a:prstGeom>
          <a:noFill/>
        </p:spPr>
        <p:txBody>
          <a:bodyPr wrap="square" rtlCol="0">
            <a:spAutoFit/>
          </a:bodyPr>
          <a:lstStyle/>
          <a:p>
            <a:r>
              <a:rPr lang="en-US" dirty="0"/>
              <a:t>You do this to check your work. See how your work looks differently in the different browsers. This is an important step to make sure that it is working correctly.</a:t>
            </a:r>
          </a:p>
        </p:txBody>
      </p:sp>
    </p:spTree>
    <p:extLst>
      <p:ext uri="{BB962C8B-B14F-4D97-AF65-F5344CB8AC3E}">
        <p14:creationId xmlns:p14="http://schemas.microsoft.com/office/powerpoint/2010/main" val="1530925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332"/>
            <a:ext cx="10515600" cy="1325563"/>
          </a:xfrm>
        </p:spPr>
        <p:txBody>
          <a:bodyPr>
            <a:normAutofit/>
          </a:bodyPr>
          <a:lstStyle/>
          <a:p>
            <a:r>
              <a:rPr lang="en-US" sz="3800" dirty="0" smtClean="0"/>
              <a:t>How to create a new page for your site</a:t>
            </a:r>
            <a:endParaRPr lang="en-US" sz="3800" dirty="0"/>
          </a:p>
        </p:txBody>
      </p:sp>
      <p:sp>
        <p:nvSpPr>
          <p:cNvPr id="3" name="Content Placeholder 2"/>
          <p:cNvSpPr>
            <a:spLocks noGrp="1"/>
          </p:cNvSpPr>
          <p:nvPr>
            <p:ph idx="1"/>
          </p:nvPr>
        </p:nvSpPr>
        <p:spPr>
          <a:xfrm>
            <a:off x="104503" y="898162"/>
            <a:ext cx="12087497" cy="4351338"/>
          </a:xfrm>
        </p:spPr>
        <p:txBody>
          <a:bodyPr>
            <a:normAutofit/>
          </a:bodyPr>
          <a:lstStyle/>
          <a:p>
            <a:pPr marL="285750" indent="-285750">
              <a:buFont typeface="Wingdings" panose="05000000000000000000" pitchFamily="2" charset="2"/>
              <a:buChar char="q"/>
            </a:pPr>
            <a:r>
              <a:rPr lang="en-US" sz="2000" dirty="0" smtClean="0"/>
              <a:t>Click on file at top of current page and click new. A new text box will appear. </a:t>
            </a:r>
          </a:p>
          <a:p>
            <a:pPr marL="285750" indent="-285750">
              <a:buFont typeface="Wingdings" panose="05000000000000000000" pitchFamily="2" charset="2"/>
              <a:buChar char="q"/>
            </a:pPr>
            <a:r>
              <a:rPr lang="en-US" sz="2000" dirty="0" smtClean="0"/>
              <a:t>Select starter templates, then basic layouts, then I chose single page. Click ok.</a:t>
            </a:r>
          </a:p>
          <a:p>
            <a:pPr marL="285750" indent="-285750">
              <a:buFont typeface="Wingdings" panose="05000000000000000000" pitchFamily="2" charset="2"/>
              <a:buChar char="q"/>
            </a:pPr>
            <a:r>
              <a:rPr lang="en-US" sz="2000" dirty="0" smtClean="0"/>
              <a:t>Design it like you did the ones before it. Be sure to save the new pages in the same folder in the W:Drive as the home/index page. You want to label each page differently, so that you do not loose any of your work.  </a:t>
            </a:r>
            <a:endParaRPr lang="en-US" sz="2000" dirty="0"/>
          </a:p>
        </p:txBody>
      </p:sp>
      <p:pic>
        <p:nvPicPr>
          <p:cNvPr id="4" name="Picture 3"/>
          <p:cNvPicPr>
            <a:picLocks noChangeAspect="1"/>
          </p:cNvPicPr>
          <p:nvPr/>
        </p:nvPicPr>
        <p:blipFill>
          <a:blip r:embed="rId2"/>
          <a:stretch>
            <a:fillRect/>
          </a:stretch>
        </p:blipFill>
        <p:spPr>
          <a:xfrm>
            <a:off x="2381596" y="2590801"/>
            <a:ext cx="7600604" cy="4273253"/>
          </a:xfrm>
          <a:prstGeom prst="rect">
            <a:avLst/>
          </a:prstGeom>
        </p:spPr>
      </p:pic>
      <p:sp>
        <p:nvSpPr>
          <p:cNvPr id="5" name="Down Arrow 4"/>
          <p:cNvSpPr/>
          <p:nvPr/>
        </p:nvSpPr>
        <p:spPr>
          <a:xfrm>
            <a:off x="4038600" y="3048000"/>
            <a:ext cx="304800" cy="4572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Down Arrow 5"/>
          <p:cNvSpPr/>
          <p:nvPr/>
        </p:nvSpPr>
        <p:spPr>
          <a:xfrm>
            <a:off x="4876800" y="2895600"/>
            <a:ext cx="457200" cy="3810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Down Arrow 6"/>
          <p:cNvSpPr/>
          <p:nvPr/>
        </p:nvSpPr>
        <p:spPr>
          <a:xfrm>
            <a:off x="6019800" y="3086100"/>
            <a:ext cx="304800" cy="4191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Down Arrow 7"/>
          <p:cNvSpPr/>
          <p:nvPr/>
        </p:nvSpPr>
        <p:spPr>
          <a:xfrm>
            <a:off x="8229600" y="5715000"/>
            <a:ext cx="228600" cy="2286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Down Arrow 8"/>
          <p:cNvSpPr/>
          <p:nvPr/>
        </p:nvSpPr>
        <p:spPr>
          <a:xfrm rot="10800000">
            <a:off x="2562398" y="2805546"/>
            <a:ext cx="228600" cy="699655"/>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21674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68155" t="486" r="68155" b="74514"/>
          <a:stretch/>
        </p:blipFill>
        <p:spPr>
          <a:xfrm>
            <a:off x="-4724400" y="2667000"/>
            <a:ext cx="13011150" cy="1828800"/>
          </a:xfrm>
          <a:prstGeom prst="rect">
            <a:avLst/>
          </a:prstGeom>
        </p:spPr>
      </p:pic>
      <p:sp>
        <p:nvSpPr>
          <p:cNvPr id="2" name="Title 1"/>
          <p:cNvSpPr>
            <a:spLocks noGrp="1"/>
          </p:cNvSpPr>
          <p:nvPr>
            <p:ph type="title"/>
          </p:nvPr>
        </p:nvSpPr>
        <p:spPr>
          <a:xfrm>
            <a:off x="1524000" y="304800"/>
            <a:ext cx="8282940" cy="548640"/>
          </a:xfrm>
        </p:spPr>
        <p:txBody>
          <a:bodyPr>
            <a:normAutofit fontScale="90000"/>
          </a:bodyPr>
          <a:lstStyle/>
          <a:p>
            <a:r>
              <a:rPr lang="en-US" sz="2000" dirty="0">
                <a:latin typeface="Castellar" panose="020A0402060406010301" pitchFamily="18" charset="0"/>
              </a:rPr>
              <a:t>Setting up a Navigation bar for access to your  different pages </a:t>
            </a:r>
            <a:r>
              <a:rPr lang="en-US" dirty="0" smtClean="0"/>
              <a:t>	</a:t>
            </a:r>
            <a:endParaRPr lang="en-US" dirty="0"/>
          </a:p>
        </p:txBody>
      </p:sp>
      <p:sp>
        <p:nvSpPr>
          <p:cNvPr id="3" name="Content Placeholder 2"/>
          <p:cNvSpPr>
            <a:spLocks noGrp="1"/>
          </p:cNvSpPr>
          <p:nvPr>
            <p:ph idx="1"/>
          </p:nvPr>
        </p:nvSpPr>
        <p:spPr>
          <a:xfrm>
            <a:off x="1524000" y="990600"/>
            <a:ext cx="9144000" cy="4038600"/>
          </a:xfrm>
        </p:spPr>
        <p:txBody>
          <a:bodyPr>
            <a:normAutofit/>
          </a:bodyPr>
          <a:lstStyle/>
          <a:p>
            <a:pPr>
              <a:buFont typeface="Wingdings" panose="05000000000000000000" pitchFamily="2" charset="2"/>
              <a:buChar char="q"/>
            </a:pPr>
            <a:r>
              <a:rPr lang="en-US" sz="1800" dirty="0"/>
              <a:t>You will need to do a little bit of coding here! Please pay attention. Each one of your websites will have 5 pages and will need to link to each one through out.</a:t>
            </a:r>
          </a:p>
          <a:p>
            <a:pPr>
              <a:buFont typeface="Wingdings" panose="05000000000000000000" pitchFamily="2" charset="2"/>
              <a:buChar char="q"/>
            </a:pPr>
            <a:r>
              <a:rPr lang="en-US" sz="1800" dirty="0"/>
              <a:t>You will need to do this step last, because you will need to have all of the individual pages saved in your designated folder.</a:t>
            </a:r>
          </a:p>
          <a:p>
            <a:pPr>
              <a:buFont typeface="Wingdings" panose="05000000000000000000" pitchFamily="2" charset="2"/>
              <a:buChar char="q"/>
            </a:pPr>
            <a:r>
              <a:rPr lang="en-US" sz="1800" dirty="0"/>
              <a:t>Open up the page that you want your “home” page to navigate to. It will look like this…2 pages open: </a:t>
            </a:r>
          </a:p>
          <a:p>
            <a:pPr marL="0" indent="0"/>
            <a:endParaRPr lang="en-US" sz="1800" dirty="0"/>
          </a:p>
          <a:p>
            <a:pPr>
              <a:buFont typeface="Wingdings" panose="05000000000000000000" pitchFamily="2" charset="2"/>
              <a:buChar char="q"/>
            </a:pPr>
            <a:endParaRPr lang="en-US" sz="1800" dirty="0"/>
          </a:p>
          <a:p>
            <a:pPr>
              <a:buFont typeface="Wingdings" panose="05000000000000000000" pitchFamily="2" charset="2"/>
              <a:buChar char="q"/>
            </a:pPr>
            <a:endParaRPr lang="en-US" sz="1800" dirty="0"/>
          </a:p>
          <a:p>
            <a:pPr>
              <a:buFont typeface="Wingdings" panose="05000000000000000000" pitchFamily="2" charset="2"/>
              <a:buChar char="q"/>
            </a:pPr>
            <a:endParaRPr lang="en-US" sz="1800" dirty="0"/>
          </a:p>
          <a:p>
            <a:pPr>
              <a:buFont typeface="Wingdings" panose="05000000000000000000" pitchFamily="2" charset="2"/>
              <a:buChar char="q"/>
            </a:pPr>
            <a:endParaRPr lang="en-US" sz="1800" dirty="0"/>
          </a:p>
        </p:txBody>
      </p:sp>
      <p:sp>
        <p:nvSpPr>
          <p:cNvPr id="8" name="Down Arrow 7"/>
          <p:cNvSpPr/>
          <p:nvPr/>
        </p:nvSpPr>
        <p:spPr>
          <a:xfrm>
            <a:off x="4953000" y="2819400"/>
            <a:ext cx="228600" cy="3810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Down Arrow 10"/>
          <p:cNvSpPr/>
          <p:nvPr/>
        </p:nvSpPr>
        <p:spPr>
          <a:xfrm>
            <a:off x="5665470" y="2819400"/>
            <a:ext cx="228600" cy="3810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2837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294" y="404949"/>
            <a:ext cx="7637929" cy="6938537"/>
          </a:xfrm>
        </p:spPr>
        <p:txBody>
          <a:bodyPr>
            <a:normAutofit/>
          </a:bodyPr>
          <a:lstStyle/>
          <a:p>
            <a:pPr lvl="2">
              <a:buFont typeface="Arial" panose="020B0604020202020204" pitchFamily="34" charset="0"/>
              <a:buChar char="•"/>
            </a:pPr>
            <a:r>
              <a:rPr lang="en-US" sz="1600" dirty="0" smtClean="0"/>
              <a:t>On our main page you need to find the name of the document that you are going to be connecting to it. You can find the name (in case you have forgotten) here </a:t>
            </a:r>
            <a:endParaRPr lang="en-US" sz="1600" dirty="0"/>
          </a:p>
          <a:p>
            <a:pPr lvl="2">
              <a:buFont typeface="Arial" panose="020B0604020202020204" pitchFamily="34" charset="0"/>
              <a:buChar char="•"/>
            </a:pPr>
            <a:endParaRPr lang="en-US" sz="1600" dirty="0" smtClean="0"/>
          </a:p>
          <a:p>
            <a:pPr lvl="2">
              <a:buFont typeface="Arial" panose="020B0604020202020204" pitchFamily="34" charset="0"/>
              <a:buChar char="•"/>
            </a:pPr>
            <a:endParaRPr lang="en-US" sz="1600" dirty="0"/>
          </a:p>
          <a:p>
            <a:pPr lvl="2">
              <a:buFont typeface="Arial" panose="020B0604020202020204" pitchFamily="34" charset="0"/>
              <a:buChar char="•"/>
            </a:pPr>
            <a:endParaRPr lang="en-US" sz="1600" dirty="0" smtClean="0"/>
          </a:p>
          <a:p>
            <a:pPr lvl="2">
              <a:buFont typeface="Arial" panose="020B0604020202020204" pitchFamily="34" charset="0"/>
              <a:buChar char="•"/>
            </a:pPr>
            <a:endParaRPr lang="en-US" sz="1600" dirty="0"/>
          </a:p>
          <a:p>
            <a:pPr lvl="2">
              <a:buFont typeface="Arial" panose="020B0604020202020204" pitchFamily="34" charset="0"/>
              <a:buChar char="•"/>
            </a:pPr>
            <a:endParaRPr lang="en-US" sz="1600" dirty="0" smtClean="0"/>
          </a:p>
          <a:p>
            <a:pPr lvl="2">
              <a:buFont typeface="Arial" panose="020B0604020202020204" pitchFamily="34" charset="0"/>
              <a:buChar char="•"/>
            </a:pPr>
            <a:endParaRPr lang="en-US" sz="1600" dirty="0"/>
          </a:p>
          <a:p>
            <a:pPr lvl="2">
              <a:buFont typeface="Arial" panose="020B0604020202020204" pitchFamily="34" charset="0"/>
              <a:buChar char="•"/>
            </a:pPr>
            <a:endParaRPr lang="en-US" sz="1600" dirty="0" smtClean="0"/>
          </a:p>
          <a:p>
            <a:pPr lvl="2">
              <a:buFont typeface="Arial" panose="020B0604020202020204" pitchFamily="34" charset="0"/>
              <a:buChar char="•"/>
            </a:pPr>
            <a:endParaRPr lang="en-US" sz="1600" dirty="0"/>
          </a:p>
          <a:p>
            <a:pPr lvl="2">
              <a:buFont typeface="Arial" panose="020B0604020202020204" pitchFamily="34" charset="0"/>
              <a:buChar char="•"/>
            </a:pPr>
            <a:endParaRPr lang="en-US" sz="1600" dirty="0" smtClean="0"/>
          </a:p>
          <a:p>
            <a:pPr lvl="2">
              <a:buFont typeface="Arial" panose="020B0604020202020204" pitchFamily="34" charset="0"/>
              <a:buChar char="•"/>
            </a:pPr>
            <a:endParaRPr lang="en-US" sz="1600" dirty="0"/>
          </a:p>
          <a:p>
            <a:pPr lvl="2">
              <a:buFont typeface="Arial" panose="020B0604020202020204" pitchFamily="34" charset="0"/>
              <a:buChar char="•"/>
            </a:pPr>
            <a:endParaRPr lang="en-US" sz="1600" dirty="0"/>
          </a:p>
          <a:p>
            <a:pPr lvl="2">
              <a:buFont typeface="Arial" panose="020B0604020202020204" pitchFamily="34" charset="0"/>
              <a:buChar char="•"/>
            </a:pPr>
            <a:endParaRPr lang="en-US" sz="1600" dirty="0" smtClean="0"/>
          </a:p>
          <a:p>
            <a:pPr lvl="2">
              <a:buFont typeface="Arial" panose="020B0604020202020204" pitchFamily="34" charset="0"/>
              <a:buChar char="•"/>
            </a:pPr>
            <a:r>
              <a:rPr lang="en-US" sz="1600" dirty="0" smtClean="0"/>
              <a:t>You will need to switch </a:t>
            </a:r>
            <a:r>
              <a:rPr lang="en-US" sz="1600" dirty="0"/>
              <a:t>to “code” mode. You will need to look for the &lt;</a:t>
            </a:r>
            <a:r>
              <a:rPr lang="en-US" sz="1600" dirty="0" err="1"/>
              <a:t>nav</a:t>
            </a:r>
            <a:r>
              <a:rPr lang="en-US" sz="1600" dirty="0" smtClean="0"/>
              <a:t>&gt; within the coding.  </a:t>
            </a:r>
            <a:r>
              <a:rPr lang="en-US" sz="1600" dirty="0"/>
              <a:t>This is where the navigation bar is set </a:t>
            </a:r>
            <a:r>
              <a:rPr lang="en-US" sz="1600" dirty="0" smtClean="0"/>
              <a:t>up. It will look like this :</a:t>
            </a:r>
            <a:endParaRPr lang="en-US" sz="1600" dirty="0"/>
          </a:p>
          <a:p>
            <a:pPr lvl="2">
              <a:buFont typeface="Arial" panose="020B0604020202020204" pitchFamily="34" charset="0"/>
              <a:buChar char="•"/>
            </a:pPr>
            <a:endParaRPr lang="en-US" sz="1600" dirty="0" smtClean="0"/>
          </a:p>
          <a:p>
            <a:pPr lvl="2">
              <a:buFont typeface="Arial" panose="020B0604020202020204" pitchFamily="34" charset="0"/>
              <a:buChar char="•"/>
            </a:pPr>
            <a:endParaRPr lang="en-US" dirty="0" smtClean="0"/>
          </a:p>
        </p:txBody>
      </p:sp>
      <p:pic>
        <p:nvPicPr>
          <p:cNvPr id="17" name="Picture 16"/>
          <p:cNvPicPr>
            <a:picLocks noChangeAspect="1"/>
          </p:cNvPicPr>
          <p:nvPr/>
        </p:nvPicPr>
        <p:blipFill>
          <a:blip r:embed="rId2"/>
          <a:stretch>
            <a:fillRect/>
          </a:stretch>
        </p:blipFill>
        <p:spPr>
          <a:xfrm>
            <a:off x="2466611" y="1091696"/>
            <a:ext cx="6010416" cy="3379209"/>
          </a:xfrm>
          <a:prstGeom prst="rect">
            <a:avLst/>
          </a:prstGeom>
        </p:spPr>
      </p:pic>
      <p:sp>
        <p:nvSpPr>
          <p:cNvPr id="2" name="Title 1"/>
          <p:cNvSpPr>
            <a:spLocks noGrp="1"/>
          </p:cNvSpPr>
          <p:nvPr>
            <p:ph type="title"/>
          </p:nvPr>
        </p:nvSpPr>
        <p:spPr>
          <a:xfrm>
            <a:off x="1524000" y="0"/>
            <a:ext cx="8839200" cy="548640"/>
          </a:xfrm>
        </p:spPr>
        <p:txBody>
          <a:bodyPr>
            <a:noAutofit/>
          </a:bodyPr>
          <a:lstStyle/>
          <a:p>
            <a:r>
              <a:rPr lang="en-US" sz="3800" dirty="0" smtClean="0">
                <a:latin typeface="Castellar" panose="020A0402060406010301" pitchFamily="18" charset="0"/>
              </a:rPr>
              <a:t>Navigation Continued:</a:t>
            </a:r>
            <a:endParaRPr lang="en-US" sz="3800" dirty="0"/>
          </a:p>
        </p:txBody>
      </p:sp>
      <p:sp>
        <p:nvSpPr>
          <p:cNvPr id="10" name="Down Arrow 9"/>
          <p:cNvSpPr/>
          <p:nvPr/>
        </p:nvSpPr>
        <p:spPr>
          <a:xfrm>
            <a:off x="7162801" y="824996"/>
            <a:ext cx="335349" cy="57227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Down Arrow 21"/>
          <p:cNvSpPr/>
          <p:nvPr/>
        </p:nvSpPr>
        <p:spPr>
          <a:xfrm rot="5400000">
            <a:off x="8602237" y="2319853"/>
            <a:ext cx="335349" cy="57227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Down Arrow 19"/>
          <p:cNvSpPr/>
          <p:nvPr/>
        </p:nvSpPr>
        <p:spPr>
          <a:xfrm>
            <a:off x="5181601" y="824996"/>
            <a:ext cx="153571" cy="28613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11"/>
          <p:cNvPicPr>
            <a:picLocks noChangeAspect="1"/>
          </p:cNvPicPr>
          <p:nvPr/>
        </p:nvPicPr>
        <p:blipFill>
          <a:blip r:embed="rId3"/>
          <a:stretch>
            <a:fillRect/>
          </a:stretch>
        </p:blipFill>
        <p:spPr>
          <a:xfrm>
            <a:off x="1608086" y="980100"/>
            <a:ext cx="9080697" cy="5105399"/>
          </a:xfrm>
          <a:prstGeom prst="rect">
            <a:avLst/>
          </a:prstGeom>
        </p:spPr>
      </p:pic>
      <p:sp>
        <p:nvSpPr>
          <p:cNvPr id="21" name="Right Arrow 20"/>
          <p:cNvSpPr/>
          <p:nvPr/>
        </p:nvSpPr>
        <p:spPr>
          <a:xfrm rot="1399705">
            <a:off x="2071163" y="2272984"/>
            <a:ext cx="436947" cy="25699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Box 12"/>
          <p:cNvSpPr txBox="1"/>
          <p:nvPr/>
        </p:nvSpPr>
        <p:spPr>
          <a:xfrm>
            <a:off x="5943600" y="2214026"/>
            <a:ext cx="1905000" cy="1200329"/>
          </a:xfrm>
          <a:prstGeom prst="rect">
            <a:avLst/>
          </a:prstGeom>
          <a:noFill/>
          <a:ln>
            <a:solidFill>
              <a:schemeClr val="tx1"/>
            </a:solidFill>
          </a:ln>
        </p:spPr>
        <p:txBody>
          <a:bodyPr wrap="square" rtlCol="0">
            <a:spAutoFit/>
          </a:bodyPr>
          <a:lstStyle/>
          <a:p>
            <a:r>
              <a:rPr lang="en-US" dirty="0"/>
              <a:t>This is where your tabs at the top of the page for navigation are </a:t>
            </a:r>
          </a:p>
        </p:txBody>
      </p:sp>
      <p:sp>
        <p:nvSpPr>
          <p:cNvPr id="11" name="Rectangle 10"/>
          <p:cNvSpPr/>
          <p:nvPr/>
        </p:nvSpPr>
        <p:spPr>
          <a:xfrm>
            <a:off x="2654316" y="2730849"/>
            <a:ext cx="26670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4" name="Picture 13"/>
          <p:cNvPicPr>
            <a:picLocks noChangeAspect="1"/>
          </p:cNvPicPr>
          <p:nvPr/>
        </p:nvPicPr>
        <p:blipFill rotWithShape="1">
          <a:blip r:embed="rId4"/>
          <a:srcRect l="13103" t="14427" r="12644" b="11213"/>
          <a:stretch/>
        </p:blipFill>
        <p:spPr>
          <a:xfrm>
            <a:off x="1608085" y="980099"/>
            <a:ext cx="9067800" cy="5105400"/>
          </a:xfrm>
          <a:prstGeom prst="rect">
            <a:avLst/>
          </a:prstGeom>
        </p:spPr>
      </p:pic>
      <p:sp>
        <p:nvSpPr>
          <p:cNvPr id="18" name="Down Arrow 17"/>
          <p:cNvSpPr/>
          <p:nvPr/>
        </p:nvSpPr>
        <p:spPr>
          <a:xfrm>
            <a:off x="4150657" y="2292311"/>
            <a:ext cx="152400" cy="43853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6121169" y="1715186"/>
            <a:ext cx="2667000" cy="2308324"/>
          </a:xfrm>
          <a:prstGeom prst="rect">
            <a:avLst/>
          </a:prstGeom>
          <a:noFill/>
        </p:spPr>
        <p:txBody>
          <a:bodyPr wrap="square" rtlCol="0">
            <a:spAutoFit/>
          </a:bodyPr>
          <a:lstStyle/>
          <a:p>
            <a:r>
              <a:rPr lang="en-US" dirty="0"/>
              <a:t>The # Hero is where the document name will go. Mine is Origins.html</a:t>
            </a:r>
          </a:p>
          <a:p>
            <a:endParaRPr lang="en-US" dirty="0"/>
          </a:p>
          <a:p>
            <a:r>
              <a:rPr lang="en-US" dirty="0"/>
              <a:t>The &gt;Home&lt; Should be changed to the name of the page it will be. Mine will be Origins</a:t>
            </a:r>
          </a:p>
        </p:txBody>
      </p:sp>
      <p:sp>
        <p:nvSpPr>
          <p:cNvPr id="15" name="Down Arrow 14"/>
          <p:cNvSpPr/>
          <p:nvPr/>
        </p:nvSpPr>
        <p:spPr>
          <a:xfrm>
            <a:off x="3733800" y="2273649"/>
            <a:ext cx="152400" cy="43853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9563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20" grpId="0" animBg="1"/>
      <p:bldP spid="21" grpId="0" animBg="1"/>
      <p:bldP spid="13" grpId="0" animBg="1"/>
      <p:bldP spid="11" grpId="0" animBg="1"/>
      <p:bldP spid="18" grpId="0" animBg="1"/>
      <p:bldP spid="16"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960" y="76200"/>
            <a:ext cx="7520940" cy="548640"/>
          </a:xfrm>
        </p:spPr>
        <p:txBody>
          <a:bodyPr>
            <a:normAutofit fontScale="90000"/>
          </a:bodyPr>
          <a:lstStyle/>
          <a:p>
            <a:r>
              <a:rPr lang="en-US" dirty="0" smtClean="0"/>
              <a:t>Navigation continued:</a:t>
            </a:r>
            <a:endParaRPr lang="en-US" dirty="0"/>
          </a:p>
        </p:txBody>
      </p:sp>
      <p:sp>
        <p:nvSpPr>
          <p:cNvPr id="3" name="Content Placeholder 2"/>
          <p:cNvSpPr>
            <a:spLocks noGrp="1"/>
          </p:cNvSpPr>
          <p:nvPr>
            <p:ph idx="1"/>
          </p:nvPr>
        </p:nvSpPr>
        <p:spPr>
          <a:xfrm>
            <a:off x="2057400" y="647532"/>
            <a:ext cx="7520940" cy="1965960"/>
          </a:xfrm>
        </p:spPr>
        <p:txBody>
          <a:bodyPr>
            <a:normAutofit lnSpcReduction="10000"/>
          </a:bodyPr>
          <a:lstStyle/>
          <a:p>
            <a:r>
              <a:rPr lang="en-US" dirty="0" smtClean="0"/>
              <a:t>Between the two quotation marks “  “ I will change the word hero to the name of my connecting page “Origins.html”  and you get rid of the #. All this does is allows my page to connect through. </a:t>
            </a:r>
          </a:p>
        </p:txBody>
      </p:sp>
      <p:pic>
        <p:nvPicPr>
          <p:cNvPr id="5" name="Picture 4"/>
          <p:cNvPicPr>
            <a:picLocks noChangeAspect="1"/>
          </p:cNvPicPr>
          <p:nvPr/>
        </p:nvPicPr>
        <p:blipFill>
          <a:blip r:embed="rId2"/>
          <a:stretch>
            <a:fillRect/>
          </a:stretch>
        </p:blipFill>
        <p:spPr>
          <a:xfrm>
            <a:off x="1477182" y="1600201"/>
            <a:ext cx="9190819" cy="5167313"/>
          </a:xfrm>
          <a:prstGeom prst="rect">
            <a:avLst/>
          </a:prstGeom>
        </p:spPr>
      </p:pic>
      <p:sp>
        <p:nvSpPr>
          <p:cNvPr id="6" name="Down Arrow 5"/>
          <p:cNvSpPr/>
          <p:nvPr/>
        </p:nvSpPr>
        <p:spPr>
          <a:xfrm>
            <a:off x="3733800" y="3276600"/>
            <a:ext cx="219075" cy="39528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p:nvPicPr>
        <p:blipFill>
          <a:blip r:embed="rId3"/>
          <a:stretch>
            <a:fillRect/>
          </a:stretch>
        </p:blipFill>
        <p:spPr>
          <a:xfrm>
            <a:off x="1534743" y="1630513"/>
            <a:ext cx="9145375" cy="5141763"/>
          </a:xfrm>
          <a:prstGeom prst="rect">
            <a:avLst/>
          </a:prstGeom>
        </p:spPr>
      </p:pic>
      <p:sp>
        <p:nvSpPr>
          <p:cNvPr id="8" name="Down Arrow 7"/>
          <p:cNvSpPr/>
          <p:nvPr/>
        </p:nvSpPr>
        <p:spPr>
          <a:xfrm>
            <a:off x="4343400" y="3124200"/>
            <a:ext cx="304800" cy="54768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p:cNvSpPr txBox="1"/>
          <p:nvPr/>
        </p:nvSpPr>
        <p:spPr>
          <a:xfrm>
            <a:off x="6504358" y="2320082"/>
            <a:ext cx="1905000" cy="2308324"/>
          </a:xfrm>
          <a:prstGeom prst="rect">
            <a:avLst/>
          </a:prstGeom>
          <a:noFill/>
          <a:ln>
            <a:solidFill>
              <a:schemeClr val="tx1"/>
            </a:solidFill>
          </a:ln>
        </p:spPr>
        <p:txBody>
          <a:bodyPr wrap="square" rtlCol="0">
            <a:spAutoFit/>
          </a:bodyPr>
          <a:lstStyle/>
          <a:p>
            <a:r>
              <a:rPr lang="en-US" dirty="0"/>
              <a:t>Next I need to change my &gt;Home&lt; to the title of my page. I am calling it Origins. This will rename my button. </a:t>
            </a:r>
            <a:endParaRPr lang="en-US" dirty="0"/>
          </a:p>
        </p:txBody>
      </p:sp>
    </p:spTree>
    <p:extLst>
      <p:ext uri="{BB962C8B-B14F-4D97-AF65-F5344CB8AC3E}">
        <p14:creationId xmlns:p14="http://schemas.microsoft.com/office/powerpoint/2010/main" val="257382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960" y="228600"/>
            <a:ext cx="7520940" cy="548640"/>
          </a:xfrm>
        </p:spPr>
        <p:txBody>
          <a:bodyPr>
            <a:normAutofit fontScale="90000"/>
          </a:bodyPr>
          <a:lstStyle/>
          <a:p>
            <a:r>
              <a:rPr lang="en-US" dirty="0" smtClean="0"/>
              <a:t>Check your navigation:</a:t>
            </a:r>
            <a:endParaRPr lang="en-US" dirty="0"/>
          </a:p>
        </p:txBody>
      </p:sp>
      <p:sp>
        <p:nvSpPr>
          <p:cNvPr id="3" name="Content Placeholder 2"/>
          <p:cNvSpPr>
            <a:spLocks noGrp="1"/>
          </p:cNvSpPr>
          <p:nvPr>
            <p:ph idx="1"/>
          </p:nvPr>
        </p:nvSpPr>
        <p:spPr>
          <a:xfrm>
            <a:off x="2346960" y="782003"/>
            <a:ext cx="7520940" cy="513398"/>
          </a:xfrm>
        </p:spPr>
        <p:txBody>
          <a:bodyPr>
            <a:normAutofit fontScale="70000" lnSpcReduction="20000"/>
          </a:bodyPr>
          <a:lstStyle/>
          <a:p>
            <a:r>
              <a:rPr lang="en-US" dirty="0" smtClean="0"/>
              <a:t>Go to File and click on Real-time preview and select your browser. </a:t>
            </a:r>
            <a:endParaRPr lang="en-US" dirty="0"/>
          </a:p>
        </p:txBody>
      </p:sp>
      <p:pic>
        <p:nvPicPr>
          <p:cNvPr id="4" name="Picture 3"/>
          <p:cNvPicPr>
            <a:picLocks noChangeAspect="1"/>
          </p:cNvPicPr>
          <p:nvPr/>
        </p:nvPicPr>
        <p:blipFill>
          <a:blip r:embed="rId2"/>
          <a:stretch>
            <a:fillRect/>
          </a:stretch>
        </p:blipFill>
        <p:spPr>
          <a:xfrm>
            <a:off x="1557338" y="1447801"/>
            <a:ext cx="9110663" cy="5122247"/>
          </a:xfrm>
          <a:prstGeom prst="rect">
            <a:avLst/>
          </a:prstGeom>
        </p:spPr>
      </p:pic>
      <p:pic>
        <p:nvPicPr>
          <p:cNvPr id="5" name="Picture 4"/>
          <p:cNvPicPr>
            <a:picLocks noChangeAspect="1"/>
          </p:cNvPicPr>
          <p:nvPr/>
        </p:nvPicPr>
        <p:blipFill>
          <a:blip r:embed="rId3"/>
          <a:stretch>
            <a:fillRect/>
          </a:stretch>
        </p:blipFill>
        <p:spPr>
          <a:xfrm>
            <a:off x="1581149" y="1512272"/>
            <a:ext cx="9086851" cy="5108859"/>
          </a:xfrm>
          <a:prstGeom prst="rect">
            <a:avLst/>
          </a:prstGeom>
        </p:spPr>
      </p:pic>
      <p:sp>
        <p:nvSpPr>
          <p:cNvPr id="6" name="Down Arrow 5"/>
          <p:cNvSpPr/>
          <p:nvPr/>
        </p:nvSpPr>
        <p:spPr>
          <a:xfrm>
            <a:off x="5715000" y="3276600"/>
            <a:ext cx="304800" cy="3810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6019800" y="1965961"/>
            <a:ext cx="2971800" cy="1477328"/>
          </a:xfrm>
          <a:prstGeom prst="rect">
            <a:avLst/>
          </a:prstGeom>
          <a:noFill/>
          <a:ln>
            <a:solidFill>
              <a:schemeClr val="tx1"/>
            </a:solidFill>
          </a:ln>
        </p:spPr>
        <p:txBody>
          <a:bodyPr wrap="square" rtlCol="0">
            <a:spAutoFit/>
          </a:bodyPr>
          <a:lstStyle/>
          <a:p>
            <a:r>
              <a:rPr lang="en-US" dirty="0"/>
              <a:t>A dialog box will open wanting to save your work. Click YES! This is very important so you don’t loose your work!</a:t>
            </a:r>
          </a:p>
        </p:txBody>
      </p:sp>
      <p:pic>
        <p:nvPicPr>
          <p:cNvPr id="8" name="Picture 7"/>
          <p:cNvPicPr>
            <a:picLocks noChangeAspect="1"/>
          </p:cNvPicPr>
          <p:nvPr/>
        </p:nvPicPr>
        <p:blipFill>
          <a:blip r:embed="rId4"/>
          <a:stretch>
            <a:fillRect/>
          </a:stretch>
        </p:blipFill>
        <p:spPr>
          <a:xfrm>
            <a:off x="1547812" y="1595792"/>
            <a:ext cx="9093088" cy="5112366"/>
          </a:xfrm>
          <a:prstGeom prst="rect">
            <a:avLst/>
          </a:prstGeom>
        </p:spPr>
      </p:pic>
      <p:sp>
        <p:nvSpPr>
          <p:cNvPr id="9" name="Down Arrow 8"/>
          <p:cNvSpPr/>
          <p:nvPr/>
        </p:nvSpPr>
        <p:spPr>
          <a:xfrm>
            <a:off x="8610600" y="2209800"/>
            <a:ext cx="381000" cy="3048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3352800" y="3124200"/>
            <a:ext cx="2667000" cy="1754326"/>
          </a:xfrm>
          <a:prstGeom prst="rect">
            <a:avLst/>
          </a:prstGeom>
          <a:solidFill>
            <a:schemeClr val="bg1"/>
          </a:solidFill>
          <a:ln>
            <a:solidFill>
              <a:schemeClr val="tx1"/>
            </a:solidFill>
          </a:ln>
        </p:spPr>
        <p:txBody>
          <a:bodyPr wrap="square" rtlCol="0">
            <a:spAutoFit/>
          </a:bodyPr>
          <a:lstStyle/>
          <a:p>
            <a:r>
              <a:rPr lang="en-US" dirty="0"/>
              <a:t>Open your browser. You should see the name of the next paged labeled what you called it and if you click it, it should open your next page</a:t>
            </a:r>
          </a:p>
        </p:txBody>
      </p:sp>
    </p:spTree>
    <p:extLst>
      <p:ext uri="{BB962C8B-B14F-4D97-AF65-F5344CB8AC3E}">
        <p14:creationId xmlns:p14="http://schemas.microsoft.com/office/powerpoint/2010/main" val="149794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118206"/>
            <a:ext cx="11887200" cy="1325563"/>
          </a:xfrm>
        </p:spPr>
        <p:txBody>
          <a:bodyPr>
            <a:normAutofit/>
          </a:bodyPr>
          <a:lstStyle/>
          <a:p>
            <a:r>
              <a:rPr lang="en-US" sz="3800" dirty="0" smtClean="0"/>
              <a:t>To create more buttons for your navigation to other pages:</a:t>
            </a:r>
            <a:endParaRPr lang="en-US" sz="3800" dirty="0"/>
          </a:p>
        </p:txBody>
      </p:sp>
      <p:sp>
        <p:nvSpPr>
          <p:cNvPr id="3" name="Content Placeholder 2"/>
          <p:cNvSpPr>
            <a:spLocks noGrp="1"/>
          </p:cNvSpPr>
          <p:nvPr>
            <p:ph idx="1"/>
          </p:nvPr>
        </p:nvSpPr>
        <p:spPr>
          <a:xfrm>
            <a:off x="838200" y="963470"/>
            <a:ext cx="10515600" cy="4351338"/>
          </a:xfrm>
        </p:spPr>
        <p:txBody>
          <a:bodyPr>
            <a:normAutofit/>
          </a:bodyPr>
          <a:lstStyle/>
          <a:p>
            <a:r>
              <a:rPr lang="en-US" sz="2000" dirty="0" smtClean="0"/>
              <a:t>Go to code view and copy one of the link code information. Be sure to select one that is not linked. It is to serve only as a place holder until you are ready for it. </a:t>
            </a:r>
            <a:endParaRPr lang="en-US" sz="2000" dirty="0"/>
          </a:p>
        </p:txBody>
      </p:sp>
      <p:pic>
        <p:nvPicPr>
          <p:cNvPr id="5" name="Picture 4"/>
          <p:cNvPicPr>
            <a:picLocks noChangeAspect="1"/>
          </p:cNvPicPr>
          <p:nvPr/>
        </p:nvPicPr>
        <p:blipFill>
          <a:blip r:embed="rId2"/>
          <a:stretch>
            <a:fillRect/>
          </a:stretch>
        </p:blipFill>
        <p:spPr>
          <a:xfrm>
            <a:off x="1600201" y="1752600"/>
            <a:ext cx="8945165" cy="5029200"/>
          </a:xfrm>
          <a:prstGeom prst="rect">
            <a:avLst/>
          </a:prstGeom>
        </p:spPr>
      </p:pic>
      <p:sp>
        <p:nvSpPr>
          <p:cNvPr id="6" name="Down Arrow 5"/>
          <p:cNvSpPr/>
          <p:nvPr/>
        </p:nvSpPr>
        <p:spPr>
          <a:xfrm>
            <a:off x="3733800" y="3429000"/>
            <a:ext cx="457200" cy="6096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p:nvPicPr>
        <p:blipFill>
          <a:blip r:embed="rId3"/>
          <a:stretch>
            <a:fillRect/>
          </a:stretch>
        </p:blipFill>
        <p:spPr>
          <a:xfrm>
            <a:off x="1600200" y="1747552"/>
            <a:ext cx="8954144" cy="5034248"/>
          </a:xfrm>
          <a:prstGeom prst="rect">
            <a:avLst/>
          </a:prstGeom>
        </p:spPr>
      </p:pic>
      <p:sp>
        <p:nvSpPr>
          <p:cNvPr id="8" name="Down Arrow 7"/>
          <p:cNvSpPr/>
          <p:nvPr/>
        </p:nvSpPr>
        <p:spPr>
          <a:xfrm>
            <a:off x="4343400" y="3429000"/>
            <a:ext cx="304800" cy="5334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p:cNvSpPr txBox="1"/>
          <p:nvPr/>
        </p:nvSpPr>
        <p:spPr>
          <a:xfrm>
            <a:off x="5638800" y="2890553"/>
            <a:ext cx="2590800" cy="1200329"/>
          </a:xfrm>
          <a:prstGeom prst="rect">
            <a:avLst/>
          </a:prstGeom>
          <a:noFill/>
          <a:ln>
            <a:solidFill>
              <a:schemeClr val="tx1"/>
            </a:solidFill>
          </a:ln>
        </p:spPr>
        <p:txBody>
          <a:bodyPr wrap="square" rtlCol="0">
            <a:spAutoFit/>
          </a:bodyPr>
          <a:lstStyle/>
          <a:p>
            <a:r>
              <a:rPr lang="en-US" dirty="0"/>
              <a:t>Paste the copied information below the other ones. It should look like mine</a:t>
            </a:r>
          </a:p>
        </p:txBody>
      </p:sp>
      <p:pic>
        <p:nvPicPr>
          <p:cNvPr id="10" name="Picture 9"/>
          <p:cNvPicPr>
            <a:picLocks noChangeAspect="1"/>
          </p:cNvPicPr>
          <p:nvPr/>
        </p:nvPicPr>
        <p:blipFill>
          <a:blip r:embed="rId4"/>
          <a:stretch>
            <a:fillRect/>
          </a:stretch>
        </p:blipFill>
        <p:spPr>
          <a:xfrm>
            <a:off x="1637755" y="1747552"/>
            <a:ext cx="8945165" cy="5029200"/>
          </a:xfrm>
          <a:prstGeom prst="rect">
            <a:avLst/>
          </a:prstGeom>
        </p:spPr>
      </p:pic>
      <p:sp>
        <p:nvSpPr>
          <p:cNvPr id="11" name="TextBox 10"/>
          <p:cNvSpPr txBox="1"/>
          <p:nvPr/>
        </p:nvSpPr>
        <p:spPr>
          <a:xfrm>
            <a:off x="5638800" y="2667000"/>
            <a:ext cx="2209800" cy="369332"/>
          </a:xfrm>
          <a:prstGeom prst="rect">
            <a:avLst/>
          </a:prstGeom>
          <a:noFill/>
          <a:ln>
            <a:solidFill>
              <a:schemeClr val="tx1"/>
            </a:solidFill>
          </a:ln>
        </p:spPr>
        <p:txBody>
          <a:bodyPr wrap="square" rtlCol="0">
            <a:spAutoFit/>
          </a:bodyPr>
          <a:lstStyle/>
          <a:p>
            <a:r>
              <a:rPr lang="en-US" dirty="0"/>
              <a:t>Preview it in browser</a:t>
            </a:r>
          </a:p>
        </p:txBody>
      </p:sp>
      <p:pic>
        <p:nvPicPr>
          <p:cNvPr id="12" name="Picture 11"/>
          <p:cNvPicPr>
            <a:picLocks noChangeAspect="1"/>
          </p:cNvPicPr>
          <p:nvPr/>
        </p:nvPicPr>
        <p:blipFill>
          <a:blip r:embed="rId5"/>
          <a:stretch>
            <a:fillRect/>
          </a:stretch>
        </p:blipFill>
        <p:spPr>
          <a:xfrm>
            <a:off x="1609182" y="1742505"/>
            <a:ext cx="8945163" cy="5029199"/>
          </a:xfrm>
          <a:prstGeom prst="rect">
            <a:avLst/>
          </a:prstGeom>
        </p:spPr>
      </p:pic>
      <p:sp>
        <p:nvSpPr>
          <p:cNvPr id="13" name="TextBox 12"/>
          <p:cNvSpPr txBox="1"/>
          <p:nvPr/>
        </p:nvSpPr>
        <p:spPr>
          <a:xfrm>
            <a:off x="6107430" y="2667000"/>
            <a:ext cx="1893570" cy="369332"/>
          </a:xfrm>
          <a:prstGeom prst="rect">
            <a:avLst/>
          </a:prstGeom>
          <a:noFill/>
          <a:ln>
            <a:solidFill>
              <a:schemeClr val="tx1"/>
            </a:solidFill>
          </a:ln>
        </p:spPr>
        <p:txBody>
          <a:bodyPr wrap="square" rtlCol="0">
            <a:spAutoFit/>
          </a:bodyPr>
          <a:lstStyle/>
          <a:p>
            <a:r>
              <a:rPr lang="en-US" dirty="0"/>
              <a:t>Click Yes to save</a:t>
            </a:r>
          </a:p>
        </p:txBody>
      </p:sp>
      <p:pic>
        <p:nvPicPr>
          <p:cNvPr id="14" name="Picture 13"/>
          <p:cNvPicPr>
            <a:picLocks noChangeAspect="1"/>
          </p:cNvPicPr>
          <p:nvPr/>
        </p:nvPicPr>
        <p:blipFill>
          <a:blip r:embed="rId6"/>
          <a:stretch>
            <a:fillRect/>
          </a:stretch>
        </p:blipFill>
        <p:spPr>
          <a:xfrm>
            <a:off x="1591221" y="1780033"/>
            <a:ext cx="8945166" cy="5029200"/>
          </a:xfrm>
          <a:prstGeom prst="rect">
            <a:avLst/>
          </a:prstGeom>
        </p:spPr>
      </p:pic>
      <p:sp>
        <p:nvSpPr>
          <p:cNvPr id="15" name="Down Arrow 14"/>
          <p:cNvSpPr/>
          <p:nvPr/>
        </p:nvSpPr>
        <p:spPr>
          <a:xfrm>
            <a:off x="9067800" y="2286000"/>
            <a:ext cx="304800" cy="3810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3962400" y="3352801"/>
            <a:ext cx="2286000" cy="2585323"/>
          </a:xfrm>
          <a:prstGeom prst="rect">
            <a:avLst/>
          </a:prstGeom>
          <a:solidFill>
            <a:schemeClr val="bg1"/>
          </a:solidFill>
          <a:ln>
            <a:solidFill>
              <a:schemeClr val="tx1"/>
            </a:solidFill>
          </a:ln>
        </p:spPr>
        <p:txBody>
          <a:bodyPr wrap="square" rtlCol="0">
            <a:spAutoFit/>
          </a:bodyPr>
          <a:lstStyle/>
          <a:p>
            <a:r>
              <a:rPr lang="en-US" dirty="0"/>
              <a:t>Check your browser to make sure that it shows another button at the top. It will be labeled like another one. That is ok, because you will change it when you are ready</a:t>
            </a:r>
          </a:p>
        </p:txBody>
      </p:sp>
    </p:spTree>
    <p:extLst>
      <p:ext uri="{BB962C8B-B14F-4D97-AF65-F5344CB8AC3E}">
        <p14:creationId xmlns:p14="http://schemas.microsoft.com/office/powerpoint/2010/main" val="210527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960" y="152400"/>
            <a:ext cx="8092440" cy="548640"/>
          </a:xfrm>
        </p:spPr>
        <p:txBody>
          <a:bodyPr>
            <a:normAutofit fontScale="90000"/>
          </a:bodyPr>
          <a:lstStyle/>
          <a:p>
            <a:r>
              <a:rPr lang="en-US" dirty="0" smtClean="0"/>
              <a:t>This is how websites end up on the internet</a:t>
            </a:r>
            <a:endParaRPr lang="en-US" dirty="0"/>
          </a:p>
        </p:txBody>
      </p:sp>
      <p:sp>
        <p:nvSpPr>
          <p:cNvPr id="3" name="Content Placeholder 2"/>
          <p:cNvSpPr>
            <a:spLocks noGrp="1"/>
          </p:cNvSpPr>
          <p:nvPr>
            <p:ph idx="1"/>
          </p:nvPr>
        </p:nvSpPr>
        <p:spPr>
          <a:xfrm>
            <a:off x="1676400" y="5562601"/>
            <a:ext cx="8991600" cy="1302327"/>
          </a:xfrm>
        </p:spPr>
        <p:txBody>
          <a:bodyPr>
            <a:normAutofit fontScale="92500" lnSpcReduction="20000"/>
          </a:bodyPr>
          <a:lstStyle/>
          <a:p>
            <a:r>
              <a:rPr lang="en-US" dirty="0" smtClean="0"/>
              <a:t>Do to protecting your information online, your website will not actually be published on the internet. Due to this, if you would like to show your parents what you have done, then you will need to screen shot your work and email it to them. </a:t>
            </a:r>
            <a:endParaRPr lang="en-US" dirty="0"/>
          </a:p>
        </p:txBody>
      </p:sp>
      <p:pic>
        <p:nvPicPr>
          <p:cNvPr id="4" name="Picture 3"/>
          <p:cNvPicPr>
            <a:picLocks noChangeAspect="1"/>
          </p:cNvPicPr>
          <p:nvPr/>
        </p:nvPicPr>
        <p:blipFill rotWithShape="1">
          <a:blip r:embed="rId2"/>
          <a:srcRect l="23748" t="8379" r="25186" b="7838"/>
          <a:stretch/>
        </p:blipFill>
        <p:spPr>
          <a:xfrm>
            <a:off x="3352800" y="838200"/>
            <a:ext cx="5181600" cy="4724400"/>
          </a:xfrm>
          <a:prstGeom prst="rect">
            <a:avLst/>
          </a:prstGeom>
        </p:spPr>
      </p:pic>
    </p:spTree>
    <p:extLst>
      <p:ext uri="{BB962C8B-B14F-4D97-AF65-F5344CB8AC3E}">
        <p14:creationId xmlns:p14="http://schemas.microsoft.com/office/powerpoint/2010/main" val="3206714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675</Words>
  <Application>Microsoft Office PowerPoint</Application>
  <PresentationFormat>Widescreen</PresentationFormat>
  <Paragraphs>47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Castellar</vt:lpstr>
      <vt:lpstr>Wingdings</vt:lpstr>
      <vt:lpstr>Office Theme</vt:lpstr>
      <vt:lpstr>To view your master work in a browser you do this: </vt:lpstr>
      <vt:lpstr>How to create a new page for your site</vt:lpstr>
      <vt:lpstr>Setting up a Navigation bar for access to your  different pages  </vt:lpstr>
      <vt:lpstr>Navigation Continued:</vt:lpstr>
      <vt:lpstr>Navigation continued:</vt:lpstr>
      <vt:lpstr>Check your navigation:</vt:lpstr>
      <vt:lpstr>To create more buttons for your navigation to other pages:</vt:lpstr>
      <vt:lpstr>This is how websites end up on the internet</vt:lpstr>
    </vt:vector>
  </TitlesOfParts>
  <Company>Widefield School District 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view your master work in a browser you do this:</dc:title>
  <dc:creator>Maureen Richards</dc:creator>
  <cp:lastModifiedBy>Maureen Richards</cp:lastModifiedBy>
  <cp:revision>2</cp:revision>
  <dcterms:created xsi:type="dcterms:W3CDTF">2017-08-05T02:39:57Z</dcterms:created>
  <dcterms:modified xsi:type="dcterms:W3CDTF">2017-08-05T02:49:39Z</dcterms:modified>
</cp:coreProperties>
</file>