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A714-85B8-4D2D-9D10-C796000F49AB}" type="datetimeFigureOut">
              <a:rPr lang="en-US" smtClean="0"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0D7EA-8072-4EFC-A302-6AA1E2536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097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A714-85B8-4D2D-9D10-C796000F49AB}" type="datetimeFigureOut">
              <a:rPr lang="en-US" smtClean="0"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0D7EA-8072-4EFC-A302-6AA1E2536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16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A714-85B8-4D2D-9D10-C796000F49AB}" type="datetimeFigureOut">
              <a:rPr lang="en-US" smtClean="0"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0D7EA-8072-4EFC-A302-6AA1E2536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069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A714-85B8-4D2D-9D10-C796000F49AB}" type="datetimeFigureOut">
              <a:rPr lang="en-US" smtClean="0"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0D7EA-8072-4EFC-A302-6AA1E2536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419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A714-85B8-4D2D-9D10-C796000F49AB}" type="datetimeFigureOut">
              <a:rPr lang="en-US" smtClean="0"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0D7EA-8072-4EFC-A302-6AA1E2536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845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A714-85B8-4D2D-9D10-C796000F49AB}" type="datetimeFigureOut">
              <a:rPr lang="en-US" smtClean="0"/>
              <a:t>4/7/2013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0D7EA-8072-4EFC-A302-6AA1E2536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322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A714-85B8-4D2D-9D10-C796000F49AB}" type="datetimeFigureOut">
              <a:rPr lang="en-US" smtClean="0"/>
              <a:t>4/7/2013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0D7EA-8072-4EFC-A302-6AA1E2536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642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A714-85B8-4D2D-9D10-C796000F49AB}" type="datetimeFigureOut">
              <a:rPr lang="en-US" smtClean="0"/>
              <a:t>4/7/2013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0D7EA-8072-4EFC-A302-6AA1E2536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942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A714-85B8-4D2D-9D10-C796000F49AB}" type="datetimeFigureOut">
              <a:rPr lang="en-US" smtClean="0"/>
              <a:t>4/7/2013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0D7EA-8072-4EFC-A302-6AA1E2536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053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A714-85B8-4D2D-9D10-C796000F49AB}" type="datetimeFigureOut">
              <a:rPr lang="en-US" smtClean="0"/>
              <a:t>4/7/2013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0D7EA-8072-4EFC-A302-6AA1E2536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751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A714-85B8-4D2D-9D10-C796000F49AB}" type="datetimeFigureOut">
              <a:rPr lang="en-US" smtClean="0"/>
              <a:t>4/7/2013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0D7EA-8072-4EFC-A302-6AA1E2536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72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4A714-85B8-4D2D-9D10-C796000F49AB}" type="datetimeFigureOut">
              <a:rPr lang="en-US" smtClean="0"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0D7EA-8072-4EFC-A302-6AA1E2536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237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3949" y="21771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Der </a:t>
            </a:r>
            <a:r>
              <a:rPr lang="en-US" b="1" dirty="0" err="1" smtClean="0"/>
              <a:t>Genitiv</a:t>
            </a:r>
            <a:r>
              <a:rPr lang="en-US" b="1" dirty="0" smtClean="0"/>
              <a:t>-Genitive Case</a:t>
            </a:r>
          </a:p>
          <a:p>
            <a:endParaRPr lang="en-US" dirty="0" smtClean="0"/>
          </a:p>
          <a:p>
            <a:r>
              <a:rPr lang="en-US" dirty="0" smtClean="0"/>
              <a:t>genitive case is used in German to express either:</a:t>
            </a:r>
          </a:p>
          <a:p>
            <a:r>
              <a:rPr lang="en-US" dirty="0" smtClean="0"/>
              <a:t>• possession, ownership, belonging to or with:</a:t>
            </a:r>
          </a:p>
          <a:p>
            <a:endParaRPr lang="en-US" dirty="0"/>
          </a:p>
          <a:p>
            <a:r>
              <a:rPr lang="en-US" dirty="0" smtClean="0"/>
              <a:t> -</a:t>
            </a:r>
            <a:r>
              <a:rPr lang="en-US" dirty="0" err="1" smtClean="0"/>
              <a:t>Hier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das Auto </a:t>
            </a:r>
            <a:r>
              <a:rPr lang="en-US" dirty="0" err="1" smtClean="0"/>
              <a:t>mein</a:t>
            </a:r>
            <a:r>
              <a:rPr lang="en-US" b="1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Vater</a:t>
            </a:r>
            <a:r>
              <a:rPr lang="en-US" b="1" dirty="0" err="1" smtClean="0"/>
              <a:t>s</a:t>
            </a:r>
            <a:r>
              <a:rPr lang="en-US" dirty="0" smtClean="0"/>
              <a:t>. 			Here is my father’s car.     </a:t>
            </a:r>
          </a:p>
          <a:p>
            <a:endParaRPr lang="en-US" dirty="0" smtClean="0"/>
          </a:p>
          <a:p>
            <a:r>
              <a:rPr lang="en-US" dirty="0" smtClean="0"/>
              <a:t> -Hast du die </a:t>
            </a:r>
            <a:r>
              <a:rPr lang="en-US" dirty="0" err="1" smtClean="0"/>
              <a:t>Freunde</a:t>
            </a:r>
            <a:r>
              <a:rPr lang="en-US" dirty="0" smtClean="0"/>
              <a:t> </a:t>
            </a:r>
            <a:r>
              <a:rPr lang="en-US" dirty="0" err="1" smtClean="0"/>
              <a:t>mein</a:t>
            </a:r>
            <a:r>
              <a:rPr lang="en-US" b="1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Schwester</a:t>
            </a:r>
            <a:r>
              <a:rPr lang="en-US" dirty="0" smtClean="0"/>
              <a:t> </a:t>
            </a:r>
            <a:r>
              <a:rPr lang="en-US" dirty="0" err="1" smtClean="0"/>
              <a:t>gesehen</a:t>
            </a:r>
            <a:r>
              <a:rPr lang="en-US" dirty="0" smtClean="0"/>
              <a:t>?       	Did you see my sister’s friends?    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• “of” in English, when referring to a part or component of something else:</a:t>
            </a:r>
          </a:p>
          <a:p>
            <a:endParaRPr lang="en-US" dirty="0" smtClean="0"/>
          </a:p>
          <a:p>
            <a:r>
              <a:rPr lang="en-US" dirty="0" smtClean="0"/>
              <a:t>-Am </a:t>
            </a:r>
            <a:r>
              <a:rPr lang="en-US" dirty="0" err="1" smtClean="0"/>
              <a:t>Anfang</a:t>
            </a:r>
            <a:r>
              <a:rPr lang="en-US" dirty="0" smtClean="0"/>
              <a:t> </a:t>
            </a:r>
            <a:r>
              <a:rPr lang="en-US" b="1" dirty="0" smtClean="0"/>
              <a:t>des</a:t>
            </a:r>
            <a:r>
              <a:rPr lang="en-US" dirty="0" smtClean="0"/>
              <a:t> </a:t>
            </a:r>
            <a:r>
              <a:rPr lang="en-US" dirty="0" err="1" smtClean="0"/>
              <a:t>Kurs</a:t>
            </a:r>
            <a:r>
              <a:rPr lang="en-US" b="1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viel</a:t>
            </a:r>
            <a:r>
              <a:rPr lang="en-US" dirty="0" smtClean="0"/>
              <a:t> </a:t>
            </a:r>
            <a:r>
              <a:rPr lang="en-US" dirty="0" err="1" smtClean="0"/>
              <a:t>gelernt</a:t>
            </a:r>
            <a:r>
              <a:rPr lang="en-US" dirty="0" smtClean="0"/>
              <a:t>.     We learned a lot at the beginning of the course.     </a:t>
            </a:r>
          </a:p>
          <a:p>
            <a:endParaRPr lang="en-US" dirty="0"/>
          </a:p>
          <a:p>
            <a:r>
              <a:rPr lang="en-US" dirty="0" smtClean="0"/>
              <a:t>-</a:t>
            </a:r>
            <a:r>
              <a:rPr lang="en-US" dirty="0" err="1" smtClean="0"/>
              <a:t>Manche</a:t>
            </a:r>
            <a:r>
              <a:rPr lang="en-US" dirty="0" smtClean="0"/>
              <a:t> </a:t>
            </a:r>
            <a:r>
              <a:rPr lang="en-US" dirty="0" err="1" smtClean="0"/>
              <a:t>Seiten</a:t>
            </a:r>
            <a:r>
              <a:rPr lang="en-US" dirty="0" smtClean="0"/>
              <a:t> </a:t>
            </a:r>
            <a:r>
              <a:rPr lang="en-US" b="1" dirty="0" smtClean="0"/>
              <a:t>des </a:t>
            </a:r>
            <a:r>
              <a:rPr lang="en-US" dirty="0" err="1" smtClean="0"/>
              <a:t>Buch</a:t>
            </a:r>
            <a:r>
              <a:rPr lang="en-US" b="1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fehlen</a:t>
            </a:r>
            <a:r>
              <a:rPr lang="en-US" dirty="0" smtClean="0"/>
              <a:t>.		Some pages of the book are missing.     </a:t>
            </a:r>
          </a:p>
          <a:p>
            <a:endParaRPr lang="en-US" dirty="0" smtClean="0"/>
          </a:p>
          <a:p>
            <a:r>
              <a:rPr lang="en-US" dirty="0" smtClean="0"/>
              <a:t>• </a:t>
            </a:r>
            <a:r>
              <a:rPr lang="en-US" dirty="0" err="1" smtClean="0"/>
              <a:t>Genitiv</a:t>
            </a:r>
            <a:r>
              <a:rPr lang="en-US" dirty="0" smtClean="0"/>
              <a:t> prepositions:	</a:t>
            </a:r>
            <a:r>
              <a:rPr lang="en-US" b="1" dirty="0" err="1" smtClean="0"/>
              <a:t>anstatt</a:t>
            </a:r>
            <a:r>
              <a:rPr lang="en-US" b="1" dirty="0" smtClean="0"/>
              <a:t> (</a:t>
            </a:r>
            <a:r>
              <a:rPr lang="en-US" b="1" dirty="0" err="1" smtClean="0"/>
              <a:t>statt</a:t>
            </a:r>
            <a:r>
              <a:rPr lang="en-US" b="1" dirty="0" smtClean="0"/>
              <a:t>) </a:t>
            </a:r>
            <a:r>
              <a:rPr lang="en-US" dirty="0" smtClean="0"/>
              <a:t>-- instead of,  </a:t>
            </a:r>
            <a:r>
              <a:rPr lang="en-US" b="1" dirty="0" err="1" smtClean="0"/>
              <a:t>außerhalb</a:t>
            </a:r>
            <a:r>
              <a:rPr lang="en-US" b="1" dirty="0" smtClean="0"/>
              <a:t> </a:t>
            </a:r>
            <a:r>
              <a:rPr lang="en-US" dirty="0" smtClean="0"/>
              <a:t>-- outside of, </a:t>
            </a:r>
            <a:r>
              <a:rPr lang="en-US" b="1" dirty="0" err="1" smtClean="0"/>
              <a:t>innerhalb</a:t>
            </a:r>
            <a:r>
              <a:rPr lang="en-US" dirty="0" smtClean="0"/>
              <a:t> -- inside of, within, </a:t>
            </a:r>
            <a:r>
              <a:rPr lang="en-US" b="1" dirty="0" err="1" smtClean="0"/>
              <a:t>trotz</a:t>
            </a:r>
            <a:r>
              <a:rPr lang="en-US" dirty="0" smtClean="0"/>
              <a:t> -- in spite of, </a:t>
            </a:r>
            <a:r>
              <a:rPr lang="en-US" b="1" dirty="0" err="1" smtClean="0"/>
              <a:t>während</a:t>
            </a:r>
            <a:r>
              <a:rPr lang="en-US" dirty="0" smtClean="0"/>
              <a:t> -- during, in the course of, </a:t>
            </a:r>
            <a:r>
              <a:rPr lang="en-US" b="1" dirty="0" err="1" smtClean="0"/>
              <a:t>wegen</a:t>
            </a:r>
            <a:r>
              <a:rPr lang="en-US" dirty="0" smtClean="0"/>
              <a:t> -- because of: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15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4872732"/>
              </p:ext>
            </p:extLst>
          </p:nvPr>
        </p:nvGraphicFramePr>
        <p:xfrm>
          <a:off x="533400" y="381000"/>
          <a:ext cx="6172200" cy="1925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440"/>
                <a:gridCol w="1234440"/>
                <a:gridCol w="1234440"/>
                <a:gridCol w="1234440"/>
                <a:gridCol w="1234440"/>
              </a:tblGrid>
              <a:tr h="38083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Akk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</a:t>
                      </a:r>
                      <a:endParaRPr lang="en-US" dirty="0"/>
                    </a:p>
                  </a:txBody>
                  <a:tcPr/>
                </a:tc>
              </a:tr>
              <a:tr h="386122">
                <a:tc>
                  <a:txBody>
                    <a:bodyPr/>
                    <a:lstStyle/>
                    <a:p>
                      <a:r>
                        <a:rPr lang="en-US" dirty="0" smtClean="0"/>
                        <a:t>Mas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6122">
                <a:tc>
                  <a:txBody>
                    <a:bodyPr/>
                    <a:lstStyle/>
                    <a:p>
                      <a:r>
                        <a:rPr lang="en-US" dirty="0" smtClean="0"/>
                        <a:t>Fem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6122">
                <a:tc>
                  <a:txBody>
                    <a:bodyPr/>
                    <a:lstStyle/>
                    <a:p>
                      <a:r>
                        <a:rPr lang="en-US" dirty="0" smtClean="0"/>
                        <a:t>Neutral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6122">
                <a:tc>
                  <a:txBody>
                    <a:bodyPr/>
                    <a:lstStyle/>
                    <a:p>
                      <a:r>
                        <a:rPr lang="en-US" dirty="0" smtClean="0"/>
                        <a:t>PL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den + 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91200" y="762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791200" y="1143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91200" y="1512332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791200" y="188166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2438400"/>
            <a:ext cx="90678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German adds an ending to the </a:t>
            </a:r>
            <a:r>
              <a:rPr lang="en-US" b="1" dirty="0" smtClean="0"/>
              <a:t>mas/ neutral </a:t>
            </a:r>
            <a:r>
              <a:rPr lang="en-US" dirty="0" smtClean="0"/>
              <a:t>noun (person/place/ thing) in the genitive case. Add  </a:t>
            </a:r>
            <a:r>
              <a:rPr lang="en-US" b="1" dirty="0" smtClean="0"/>
              <a:t>-</a:t>
            </a:r>
            <a:r>
              <a:rPr lang="en-US" b="1" dirty="0" err="1" smtClean="0"/>
              <a:t>es</a:t>
            </a:r>
            <a:r>
              <a:rPr lang="en-US" b="1" dirty="0" smtClean="0"/>
              <a:t> </a:t>
            </a:r>
            <a:r>
              <a:rPr lang="en-US" dirty="0" smtClean="0"/>
              <a:t>for single-syllable 	</a:t>
            </a:r>
            <a:r>
              <a:rPr lang="en-US" b="1" dirty="0" smtClean="0"/>
              <a:t>-s</a:t>
            </a:r>
            <a:r>
              <a:rPr lang="en-US" dirty="0"/>
              <a:t> </a:t>
            </a:r>
            <a:r>
              <a:rPr lang="en-US" dirty="0" smtClean="0"/>
              <a:t>for 2 or more </a:t>
            </a:r>
            <a:r>
              <a:rPr lang="en-US" dirty="0" err="1" smtClean="0"/>
              <a:t>syllables</a:t>
            </a:r>
            <a:r>
              <a:rPr lang="en-US" b="1" dirty="0" err="1" smtClean="0">
                <a:sym typeface="Wingdings" pitchFamily="2" charset="2"/>
              </a:rPr>
              <a:t>There</a:t>
            </a:r>
            <a:r>
              <a:rPr lang="en-US" b="1" dirty="0" smtClean="0">
                <a:sym typeface="Wingdings" pitchFamily="2" charset="2"/>
              </a:rPr>
              <a:t> is no ending for the fem or the </a:t>
            </a:r>
            <a:r>
              <a:rPr lang="en-US" b="1" dirty="0" err="1" smtClean="0">
                <a:sym typeface="Wingdings" pitchFamily="2" charset="2"/>
              </a:rPr>
              <a:t>pl</a:t>
            </a:r>
            <a:r>
              <a:rPr lang="en-US" b="1" dirty="0" smtClean="0">
                <a:sym typeface="Wingdings" pitchFamily="2" charset="2"/>
              </a:rPr>
              <a:t>!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What is a syllable: Clap your hands to figure out the syllables. </a:t>
            </a:r>
          </a:p>
          <a:p>
            <a:endParaRPr lang="en-US" dirty="0"/>
          </a:p>
          <a:p>
            <a:r>
              <a:rPr lang="en-US" dirty="0" smtClean="0"/>
              <a:t>Mann is short and you should be able to clap your hands once. Try it now  </a:t>
            </a:r>
            <a:r>
              <a:rPr lang="en-US" dirty="0" smtClean="0">
                <a:sym typeface="Wingdings" pitchFamily="2" charset="2"/>
              </a:rPr>
              <a:t> 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Your ending will be </a:t>
            </a:r>
            <a:r>
              <a:rPr lang="en-US" b="1" dirty="0" smtClean="0">
                <a:sym typeface="Wingdings" pitchFamily="2" charset="2"/>
              </a:rPr>
              <a:t>des   </a:t>
            </a:r>
            <a:r>
              <a:rPr lang="en-US" dirty="0" smtClean="0">
                <a:sym typeface="Wingdings" pitchFamily="2" charset="2"/>
              </a:rPr>
              <a:t>Mann</a:t>
            </a:r>
            <a:r>
              <a:rPr lang="en-US" b="1" dirty="0" smtClean="0">
                <a:sym typeface="Wingdings" pitchFamily="2" charset="2"/>
              </a:rPr>
              <a:t>es</a:t>
            </a:r>
          </a:p>
          <a:p>
            <a:endParaRPr lang="en-US" b="1" dirty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Sommer</a:t>
            </a:r>
            <a:r>
              <a:rPr lang="en-US" dirty="0" smtClean="0">
                <a:sym typeface="Wingdings" pitchFamily="2" charset="2"/>
              </a:rPr>
              <a:t> is long and you should be able to clap your hands 2 times. Try it now 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Your ending will be </a:t>
            </a:r>
            <a:r>
              <a:rPr lang="en-US" b="1" dirty="0" smtClean="0">
                <a:sym typeface="Wingdings" pitchFamily="2" charset="2"/>
              </a:rPr>
              <a:t>des </a:t>
            </a:r>
            <a:r>
              <a:rPr lang="en-US" dirty="0" err="1" smtClean="0">
                <a:sym typeface="Wingdings" pitchFamily="2" charset="2"/>
              </a:rPr>
              <a:t>Sommer</a:t>
            </a:r>
            <a:r>
              <a:rPr lang="en-US" b="1" dirty="0" err="1" smtClean="0">
                <a:sym typeface="Wingdings" pitchFamily="2" charset="2"/>
              </a:rPr>
              <a:t>s</a:t>
            </a:r>
            <a:endParaRPr lang="en-US" b="1" dirty="0" smtClean="0">
              <a:sym typeface="Wingdings" pitchFamily="2" charset="2"/>
            </a:endParaRPr>
          </a:p>
          <a:p>
            <a:endParaRPr lang="en-US" b="1" dirty="0">
              <a:sym typeface="Wingdings" pitchFamily="2" charset="2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15440" y="5867400"/>
            <a:ext cx="7315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u="sng" dirty="0" smtClean="0"/>
              <a:t>masc 		neut 		fem 		pl</a:t>
            </a:r>
          </a:p>
          <a:p>
            <a:r>
              <a:rPr lang="de-DE" b="1" dirty="0" smtClean="0"/>
              <a:t>des</a:t>
            </a:r>
            <a:r>
              <a:rPr lang="de-DE" dirty="0" smtClean="0"/>
              <a:t> Mann</a:t>
            </a:r>
            <a:r>
              <a:rPr lang="de-DE" b="1" dirty="0" smtClean="0"/>
              <a:t>es</a:t>
            </a:r>
            <a:r>
              <a:rPr lang="de-DE" dirty="0" smtClean="0"/>
              <a:t> 	</a:t>
            </a:r>
            <a:r>
              <a:rPr lang="de-DE" b="1" dirty="0" smtClean="0"/>
              <a:t>des</a:t>
            </a:r>
            <a:r>
              <a:rPr lang="de-DE" dirty="0" smtClean="0"/>
              <a:t> Buch</a:t>
            </a:r>
            <a:r>
              <a:rPr lang="de-DE" b="1" dirty="0" smtClean="0"/>
              <a:t>es</a:t>
            </a:r>
            <a:r>
              <a:rPr lang="de-DE" dirty="0" smtClean="0"/>
              <a:t> 	</a:t>
            </a:r>
            <a:r>
              <a:rPr lang="de-DE" b="1" dirty="0" smtClean="0"/>
              <a:t>der</a:t>
            </a:r>
            <a:r>
              <a:rPr lang="de-DE" dirty="0" smtClean="0"/>
              <a:t> Frau 		</a:t>
            </a:r>
            <a:r>
              <a:rPr lang="de-DE" b="1" dirty="0" smtClean="0"/>
              <a:t>der</a:t>
            </a:r>
            <a:r>
              <a:rPr lang="de-DE" dirty="0" smtClean="0"/>
              <a:t> Blumen</a:t>
            </a:r>
          </a:p>
          <a:p>
            <a:r>
              <a:rPr lang="de-DE" dirty="0" smtClean="0"/>
              <a:t>mein</a:t>
            </a:r>
            <a:r>
              <a:rPr lang="de-DE" b="1" dirty="0" smtClean="0"/>
              <a:t>es</a:t>
            </a:r>
            <a:r>
              <a:rPr lang="de-DE" dirty="0" smtClean="0"/>
              <a:t> Mann</a:t>
            </a:r>
            <a:r>
              <a:rPr lang="de-DE" b="1" dirty="0" smtClean="0"/>
              <a:t>es</a:t>
            </a:r>
            <a:r>
              <a:rPr lang="de-DE" dirty="0" smtClean="0"/>
              <a:t> 	mein</a:t>
            </a:r>
            <a:r>
              <a:rPr lang="de-DE" b="1" dirty="0" smtClean="0"/>
              <a:t>es</a:t>
            </a:r>
            <a:r>
              <a:rPr lang="de-DE" dirty="0" smtClean="0"/>
              <a:t> Buch</a:t>
            </a:r>
            <a:r>
              <a:rPr lang="de-DE" b="1" dirty="0" smtClean="0"/>
              <a:t>es </a:t>
            </a:r>
            <a:r>
              <a:rPr lang="de-DE" dirty="0" smtClean="0"/>
              <a:t>	mein</a:t>
            </a:r>
            <a:r>
              <a:rPr lang="de-DE" b="1" dirty="0" smtClean="0"/>
              <a:t>er</a:t>
            </a:r>
            <a:r>
              <a:rPr lang="de-DE" dirty="0" smtClean="0"/>
              <a:t> Frau 	mein</a:t>
            </a:r>
            <a:r>
              <a:rPr lang="de-DE" b="1" dirty="0" smtClean="0"/>
              <a:t>er</a:t>
            </a:r>
            <a:r>
              <a:rPr lang="de-DE" dirty="0" smtClean="0"/>
              <a:t> Blumen</a:t>
            </a:r>
            <a:endParaRPr lang="de-DE" dirty="0"/>
          </a:p>
        </p:txBody>
      </p:sp>
      <p:sp>
        <p:nvSpPr>
          <p:cNvPr id="13" name="Rectangle 12"/>
          <p:cNvSpPr/>
          <p:nvPr/>
        </p:nvSpPr>
        <p:spPr>
          <a:xfrm>
            <a:off x="6705600" y="152400"/>
            <a:ext cx="2590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/>
              <a:t>Wer</a:t>
            </a:r>
            <a:r>
              <a:rPr lang="en-US" b="1" dirty="0" smtClean="0"/>
              <a:t>-who (nom)</a:t>
            </a:r>
          </a:p>
          <a:p>
            <a:r>
              <a:rPr lang="en-US" b="1" dirty="0" smtClean="0"/>
              <a:t>Wen-whom (</a:t>
            </a:r>
            <a:r>
              <a:rPr lang="en-US" b="1" dirty="0" err="1" smtClean="0"/>
              <a:t>akk</a:t>
            </a:r>
            <a:r>
              <a:rPr lang="en-US" b="1" dirty="0" smtClean="0"/>
              <a:t>)</a:t>
            </a:r>
          </a:p>
          <a:p>
            <a:r>
              <a:rPr lang="en-US" b="1" dirty="0" err="1" smtClean="0"/>
              <a:t>Wem</a:t>
            </a:r>
            <a:r>
              <a:rPr lang="en-US" b="1" dirty="0" smtClean="0"/>
              <a:t>-whom (</a:t>
            </a:r>
            <a:r>
              <a:rPr lang="en-US" b="1" dirty="0" err="1" smtClean="0"/>
              <a:t>dat</a:t>
            </a:r>
            <a:r>
              <a:rPr lang="en-US" b="1" dirty="0" smtClean="0"/>
              <a:t>)</a:t>
            </a:r>
          </a:p>
          <a:p>
            <a:r>
              <a:rPr lang="en-US" b="1" dirty="0" err="1" smtClean="0"/>
              <a:t>Wessen</a:t>
            </a:r>
            <a:r>
              <a:rPr lang="en-US" b="1" dirty="0" smtClean="0"/>
              <a:t>-whose (gen)</a:t>
            </a:r>
          </a:p>
          <a:p>
            <a:endParaRPr lang="en-US" dirty="0" smtClean="0"/>
          </a:p>
          <a:p>
            <a:r>
              <a:rPr lang="en-US" b="1" dirty="0" err="1" smtClean="0"/>
              <a:t>Wessen</a:t>
            </a:r>
            <a:r>
              <a:rPr lang="en-US" b="1" dirty="0" smtClean="0"/>
              <a:t> </a:t>
            </a:r>
            <a:r>
              <a:rPr lang="en-US" dirty="0" smtClean="0"/>
              <a:t>Auto </a:t>
            </a:r>
            <a:r>
              <a:rPr lang="en-US" dirty="0" err="1" smtClean="0"/>
              <a:t>ist</a:t>
            </a:r>
            <a:r>
              <a:rPr lang="en-US" dirty="0" smtClean="0"/>
              <a:t> das?</a:t>
            </a:r>
          </a:p>
          <a:p>
            <a:r>
              <a:rPr lang="en-US" dirty="0" smtClean="0"/>
              <a:t>   Whose car is that? 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211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1401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Word of warning:</a:t>
            </a:r>
          </a:p>
          <a:p>
            <a:r>
              <a:rPr lang="en-US" sz="1500" dirty="0" smtClean="0"/>
              <a:t>Your impulse may be to simply put an -s before a noun to indicate the possessive, as we do in English (my father’s car). However, saying “</a:t>
            </a:r>
            <a:r>
              <a:rPr lang="en-US" sz="1500" dirty="0" err="1" smtClean="0"/>
              <a:t>mein</a:t>
            </a:r>
            <a:r>
              <a:rPr lang="en-US" sz="1500" dirty="0" smtClean="0"/>
              <a:t> </a:t>
            </a:r>
            <a:r>
              <a:rPr lang="en-US" sz="1500" dirty="0" err="1" smtClean="0"/>
              <a:t>Vaters</a:t>
            </a:r>
            <a:r>
              <a:rPr lang="en-US" sz="1500" dirty="0" smtClean="0"/>
              <a:t> </a:t>
            </a:r>
            <a:r>
              <a:rPr lang="en-US" sz="1500" dirty="0" err="1" smtClean="0"/>
              <a:t>Wagen</a:t>
            </a:r>
            <a:r>
              <a:rPr lang="en-US" sz="1500" dirty="0" smtClean="0"/>
              <a:t>” is not only incorrect in German, it is incomprehensible and makes no sense at all. You must rephrase: “der </a:t>
            </a:r>
            <a:r>
              <a:rPr lang="en-US" sz="1500" dirty="0" err="1" smtClean="0"/>
              <a:t>Wagen</a:t>
            </a:r>
            <a:r>
              <a:rPr lang="en-US" sz="1500" dirty="0" smtClean="0"/>
              <a:t> </a:t>
            </a:r>
            <a:r>
              <a:rPr lang="en-US" sz="1500" dirty="0" err="1" smtClean="0"/>
              <a:t>mein</a:t>
            </a:r>
            <a:r>
              <a:rPr lang="en-US" sz="1500" b="1" dirty="0" err="1" smtClean="0"/>
              <a:t>es</a:t>
            </a:r>
            <a:r>
              <a:rPr lang="en-US" sz="1500" b="1" dirty="0" smtClean="0"/>
              <a:t> </a:t>
            </a:r>
            <a:r>
              <a:rPr lang="en-US" sz="1500" dirty="0" err="1" smtClean="0"/>
              <a:t>Vater</a:t>
            </a:r>
            <a:r>
              <a:rPr lang="en-US" sz="1500" b="1" dirty="0" err="1" smtClean="0"/>
              <a:t>s</a:t>
            </a:r>
            <a:r>
              <a:rPr lang="en-US" sz="1500" dirty="0" smtClean="0"/>
              <a:t>”. Think of it as saying “the car </a:t>
            </a:r>
            <a:r>
              <a:rPr lang="en-US" sz="1500" b="1" dirty="0" smtClean="0"/>
              <a:t>of</a:t>
            </a:r>
            <a:r>
              <a:rPr lang="en-US" sz="1500" dirty="0" smtClean="0"/>
              <a:t> my father”. </a:t>
            </a:r>
          </a:p>
          <a:p>
            <a:endParaRPr lang="en-US" sz="1500" dirty="0" smtClean="0"/>
          </a:p>
          <a:p>
            <a:r>
              <a:rPr lang="en-US" sz="1500" dirty="0" smtClean="0"/>
              <a:t>With personal names, you just add an </a:t>
            </a:r>
            <a:r>
              <a:rPr lang="en-US" sz="1500" b="1" dirty="0" smtClean="0"/>
              <a:t>-s </a:t>
            </a:r>
            <a:r>
              <a:rPr lang="en-US" sz="1500" dirty="0" smtClean="0"/>
              <a:t>to the person’s name to indicate possessive (Just like  English without the apostrophe). If the name ends in a </a:t>
            </a:r>
            <a:r>
              <a:rPr lang="en-US" sz="1500" b="1" dirty="0" smtClean="0"/>
              <a:t>–s </a:t>
            </a:r>
            <a:r>
              <a:rPr lang="en-US" sz="1500" dirty="0" smtClean="0"/>
              <a:t> then add a -</a:t>
            </a:r>
            <a:r>
              <a:rPr lang="en-US" sz="1500" b="1" dirty="0" smtClean="0"/>
              <a:t>‘</a:t>
            </a:r>
            <a:r>
              <a:rPr lang="en-US" sz="1500" dirty="0" smtClean="0"/>
              <a:t> after it like in English. But when referring to any other noun rather than a proper name, the genitive formation must be used:</a:t>
            </a:r>
          </a:p>
          <a:p>
            <a:endParaRPr lang="en-US" dirty="0" smtClean="0"/>
          </a:p>
          <a:p>
            <a:r>
              <a:rPr lang="en-US" sz="1600" dirty="0" err="1" smtClean="0"/>
              <a:t>Erin</a:t>
            </a:r>
            <a:r>
              <a:rPr lang="en-US" sz="1600" b="1" dirty="0" err="1" smtClean="0"/>
              <a:t>s</a:t>
            </a:r>
            <a:r>
              <a:rPr lang="en-US" sz="1600" dirty="0" smtClean="0"/>
              <a:t> Freund </a:t>
            </a:r>
            <a:r>
              <a:rPr lang="en-US" sz="1600" dirty="0" err="1" smtClean="0"/>
              <a:t>heißt</a:t>
            </a:r>
            <a:r>
              <a:rPr lang="en-US" sz="1600" dirty="0" smtClean="0"/>
              <a:t> Thomas.		Der Freund </a:t>
            </a:r>
            <a:r>
              <a:rPr lang="en-US" sz="1600" dirty="0" err="1" smtClean="0"/>
              <a:t>mein</a:t>
            </a:r>
            <a:r>
              <a:rPr lang="en-US" sz="1600" b="1" dirty="0" err="1" smtClean="0"/>
              <a:t>er</a:t>
            </a:r>
            <a:r>
              <a:rPr lang="en-US" sz="1600" dirty="0" smtClean="0"/>
              <a:t> </a:t>
            </a:r>
            <a:r>
              <a:rPr lang="en-US" sz="1600" dirty="0" err="1" smtClean="0"/>
              <a:t>Schwester</a:t>
            </a:r>
            <a:r>
              <a:rPr lang="en-US" sz="1600" dirty="0" smtClean="0"/>
              <a:t> </a:t>
            </a:r>
            <a:r>
              <a:rPr lang="en-US" sz="1600" dirty="0" err="1" smtClean="0"/>
              <a:t>heißt</a:t>
            </a:r>
            <a:r>
              <a:rPr lang="en-US" sz="1600" dirty="0" smtClean="0"/>
              <a:t> Thomas.     </a:t>
            </a:r>
          </a:p>
          <a:p>
            <a:r>
              <a:rPr lang="en-US" sz="1600" dirty="0" smtClean="0"/>
              <a:t>					</a:t>
            </a:r>
            <a:r>
              <a:rPr lang="en-US" sz="1600" i="1" dirty="0" smtClean="0"/>
              <a:t>The friend of my sister is called Thomas.</a:t>
            </a:r>
            <a:endParaRPr lang="en-US" sz="1600" dirty="0" smtClean="0"/>
          </a:p>
          <a:p>
            <a:r>
              <a:rPr lang="en-US" sz="1600" dirty="0" smtClean="0"/>
              <a:t> Hans</a:t>
            </a:r>
            <a:r>
              <a:rPr lang="en-US" sz="1600" b="1" dirty="0" smtClean="0"/>
              <a:t>’</a:t>
            </a:r>
            <a:r>
              <a:rPr lang="en-US" sz="1600" dirty="0" smtClean="0"/>
              <a:t> Mutter </a:t>
            </a:r>
            <a:r>
              <a:rPr lang="en-US" sz="1600" dirty="0" err="1" smtClean="0"/>
              <a:t>ist</a:t>
            </a:r>
            <a:r>
              <a:rPr lang="en-US" sz="1600" dirty="0" smtClean="0"/>
              <a:t> </a:t>
            </a:r>
            <a:r>
              <a:rPr lang="en-US" sz="1600" dirty="0" err="1" smtClean="0"/>
              <a:t>nett</a:t>
            </a:r>
            <a:r>
              <a:rPr lang="en-US" sz="1600" dirty="0" smtClean="0"/>
              <a:t>.			Die Mutter </a:t>
            </a:r>
            <a:r>
              <a:rPr lang="en-US" sz="1600" dirty="0" err="1" smtClean="0"/>
              <a:t>mein</a:t>
            </a:r>
            <a:r>
              <a:rPr lang="en-US" sz="1600" b="1" dirty="0" err="1" smtClean="0"/>
              <a:t>es</a:t>
            </a:r>
            <a:r>
              <a:rPr lang="en-US" sz="1600" dirty="0" smtClean="0"/>
              <a:t> </a:t>
            </a:r>
            <a:r>
              <a:rPr lang="en-US" sz="1600" dirty="0" err="1" smtClean="0"/>
              <a:t>Freund</a:t>
            </a:r>
            <a:r>
              <a:rPr lang="en-US" sz="1600" b="1" dirty="0" err="1" smtClean="0"/>
              <a:t>es</a:t>
            </a:r>
            <a:r>
              <a:rPr lang="en-US" sz="1600" dirty="0" smtClean="0"/>
              <a:t> </a:t>
            </a:r>
            <a:r>
              <a:rPr lang="en-US" sz="1600" dirty="0" err="1" smtClean="0"/>
              <a:t>ist</a:t>
            </a:r>
            <a:r>
              <a:rPr lang="en-US" sz="1600" dirty="0" smtClean="0"/>
              <a:t> </a:t>
            </a:r>
            <a:r>
              <a:rPr lang="en-US" sz="1600" dirty="0" err="1" smtClean="0"/>
              <a:t>nett</a:t>
            </a:r>
            <a:r>
              <a:rPr lang="en-US" sz="1600" dirty="0" smtClean="0"/>
              <a:t>.     </a:t>
            </a:r>
          </a:p>
          <a:p>
            <a:r>
              <a:rPr lang="en-US" sz="1600" dirty="0" smtClean="0"/>
              <a:t>					</a:t>
            </a:r>
            <a:r>
              <a:rPr lang="en-US" sz="1600" i="1" dirty="0" smtClean="0"/>
              <a:t>The mother of my friend is nice.</a:t>
            </a:r>
            <a:endParaRPr lang="en-US" sz="1600" dirty="0" smtClean="0"/>
          </a:p>
          <a:p>
            <a:r>
              <a:rPr lang="en-US" sz="1600" dirty="0" err="1" smtClean="0"/>
              <a:t>Colorado</a:t>
            </a:r>
            <a:r>
              <a:rPr lang="en-US" sz="1600" b="1" dirty="0" err="1" smtClean="0"/>
              <a:t>s</a:t>
            </a:r>
            <a:r>
              <a:rPr lang="en-US" sz="1600" b="1" dirty="0" smtClean="0"/>
              <a:t> </a:t>
            </a:r>
            <a:r>
              <a:rPr lang="en-US" sz="1600" dirty="0" err="1" smtClean="0"/>
              <a:t>Hauptstadt</a:t>
            </a:r>
            <a:r>
              <a:rPr lang="en-US" sz="1600" dirty="0" smtClean="0"/>
              <a:t> </a:t>
            </a:r>
            <a:r>
              <a:rPr lang="en-US" sz="1600" dirty="0" err="1" smtClean="0"/>
              <a:t>ist</a:t>
            </a:r>
            <a:r>
              <a:rPr lang="en-US" sz="1600" dirty="0" smtClean="0"/>
              <a:t> Denver.		Die </a:t>
            </a:r>
            <a:r>
              <a:rPr lang="en-US" sz="1600" dirty="0" err="1" smtClean="0"/>
              <a:t>Hauptstadt</a:t>
            </a:r>
            <a:r>
              <a:rPr lang="en-US" sz="1600" dirty="0" smtClean="0"/>
              <a:t> dies</a:t>
            </a:r>
            <a:r>
              <a:rPr lang="en-US" sz="1600" b="1" dirty="0" smtClean="0"/>
              <a:t>es</a:t>
            </a:r>
            <a:r>
              <a:rPr lang="en-US" sz="1600" dirty="0" smtClean="0"/>
              <a:t> </a:t>
            </a:r>
            <a:r>
              <a:rPr lang="en-US" sz="1600" dirty="0" err="1" smtClean="0"/>
              <a:t>Bundesland</a:t>
            </a:r>
            <a:r>
              <a:rPr lang="en-US" sz="1600" b="1" dirty="0" err="1" smtClean="0"/>
              <a:t>s</a:t>
            </a:r>
            <a:r>
              <a:rPr lang="en-US" sz="1600" dirty="0" smtClean="0"/>
              <a:t> </a:t>
            </a:r>
            <a:r>
              <a:rPr lang="en-US" sz="1600" dirty="0" err="1" smtClean="0"/>
              <a:t>ist</a:t>
            </a:r>
            <a:r>
              <a:rPr lang="en-US" sz="1600" dirty="0" smtClean="0"/>
              <a:t> Denver.     </a:t>
            </a:r>
          </a:p>
          <a:p>
            <a:r>
              <a:rPr lang="en-US" sz="1600" dirty="0" smtClean="0"/>
              <a:t>					</a:t>
            </a:r>
            <a:r>
              <a:rPr lang="en-US" sz="1600" i="1" dirty="0" smtClean="0"/>
              <a:t>The capital of this state is Denver.</a:t>
            </a:r>
            <a:endParaRPr lang="en-US" sz="1600" dirty="0" smtClean="0"/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b="1" dirty="0" smtClean="0"/>
              <a:t>Alternate method: We are not focusing on this, but it is important to know</a:t>
            </a:r>
          </a:p>
          <a:p>
            <a:r>
              <a:rPr lang="en-US" sz="1500" dirty="0" smtClean="0"/>
              <a:t>The genitive case has been disappearing in German, but </a:t>
            </a:r>
            <a:r>
              <a:rPr lang="en-US" sz="1500" dirty="0"/>
              <a:t>i</a:t>
            </a:r>
            <a:r>
              <a:rPr lang="en-US" sz="1500" dirty="0" smtClean="0"/>
              <a:t>t’s not ‘dead’ yet. </a:t>
            </a:r>
            <a:r>
              <a:rPr lang="en-US" sz="1500" dirty="0"/>
              <a:t>Y</a:t>
            </a:r>
            <a:r>
              <a:rPr lang="en-US" sz="1500" dirty="0" smtClean="0"/>
              <a:t>ou won’t hear it in informal situations -- it’s reserved for formal writing or elevated styles of speech. Instead of the genitive to indicate possession, you will </a:t>
            </a:r>
            <a:r>
              <a:rPr lang="en-US" sz="1500" b="1" dirty="0" smtClean="0"/>
              <a:t>often </a:t>
            </a:r>
            <a:r>
              <a:rPr lang="en-US" sz="1500" dirty="0" smtClean="0"/>
              <a:t>hear the </a:t>
            </a:r>
            <a:r>
              <a:rPr lang="en-US" sz="1500" b="1" dirty="0" smtClean="0"/>
              <a:t>dative</a:t>
            </a:r>
            <a:r>
              <a:rPr lang="en-US" sz="1500" dirty="0" smtClean="0"/>
              <a:t> used with the preposition ‘</a:t>
            </a:r>
            <a:r>
              <a:rPr lang="en-US" sz="1500" b="1" dirty="0" smtClean="0"/>
              <a:t>von</a:t>
            </a:r>
            <a:r>
              <a:rPr lang="en-US" sz="1500" dirty="0" smtClean="0"/>
              <a:t>’:</a:t>
            </a:r>
          </a:p>
          <a:p>
            <a:endParaRPr lang="en-US" sz="1600" dirty="0" smtClean="0"/>
          </a:p>
          <a:p>
            <a:r>
              <a:rPr lang="en-US" sz="1600" dirty="0" smtClean="0"/>
              <a:t>das </a:t>
            </a:r>
            <a:r>
              <a:rPr lang="en-US" sz="1600" dirty="0" err="1" smtClean="0"/>
              <a:t>Haus</a:t>
            </a:r>
            <a:r>
              <a:rPr lang="en-US" sz="1600" dirty="0" smtClean="0"/>
              <a:t> </a:t>
            </a:r>
            <a:r>
              <a:rPr lang="en-US" sz="1600" dirty="0" err="1" smtClean="0"/>
              <a:t>mein</a:t>
            </a:r>
            <a:r>
              <a:rPr lang="en-US" sz="1600" b="1" dirty="0" err="1" smtClean="0"/>
              <a:t>es</a:t>
            </a:r>
            <a:r>
              <a:rPr lang="en-US" sz="1600" b="1" dirty="0" smtClean="0"/>
              <a:t> </a:t>
            </a:r>
            <a:r>
              <a:rPr lang="en-US" sz="1600" dirty="0" err="1" smtClean="0"/>
              <a:t>Freund</a:t>
            </a:r>
            <a:r>
              <a:rPr lang="en-US" sz="1600" b="1" dirty="0" err="1" smtClean="0"/>
              <a:t>es</a:t>
            </a:r>
            <a:r>
              <a:rPr lang="en-US" sz="1600" dirty="0" smtClean="0"/>
              <a:t>  	 =   das </a:t>
            </a:r>
            <a:r>
              <a:rPr lang="en-US" sz="1600" dirty="0" err="1" smtClean="0"/>
              <a:t>Haus</a:t>
            </a:r>
            <a:r>
              <a:rPr lang="en-US" sz="1600" dirty="0" smtClean="0"/>
              <a:t> </a:t>
            </a:r>
            <a:r>
              <a:rPr lang="en-US" sz="1600" b="1" dirty="0" smtClean="0"/>
              <a:t>von</a:t>
            </a:r>
            <a:r>
              <a:rPr lang="en-US" sz="1600" dirty="0" smtClean="0"/>
              <a:t> </a:t>
            </a:r>
            <a:r>
              <a:rPr lang="en-US" sz="1600" dirty="0" err="1" smtClean="0"/>
              <a:t>mein</a:t>
            </a:r>
            <a:r>
              <a:rPr lang="en-US" sz="1600" b="1" dirty="0" err="1" smtClean="0"/>
              <a:t>em</a:t>
            </a:r>
            <a:endParaRPr lang="en-US" sz="1600" b="1" dirty="0" smtClean="0"/>
          </a:p>
          <a:p>
            <a:r>
              <a:rPr lang="en-US" sz="1600" dirty="0" smtClean="0"/>
              <a:t>Freund der </a:t>
            </a:r>
            <a:r>
              <a:rPr lang="en-US" sz="1600" dirty="0" err="1" smtClean="0"/>
              <a:t>Onkel</a:t>
            </a:r>
            <a:r>
              <a:rPr lang="en-US" sz="1600" dirty="0" smtClean="0"/>
              <a:t> </a:t>
            </a:r>
            <a:r>
              <a:rPr lang="en-US" sz="1600" dirty="0" err="1" smtClean="0"/>
              <a:t>mein</a:t>
            </a:r>
            <a:r>
              <a:rPr lang="en-US" sz="1600" b="1" dirty="0" err="1" smtClean="0"/>
              <a:t>er</a:t>
            </a:r>
            <a:r>
              <a:rPr lang="en-US" sz="1600" dirty="0" smtClean="0"/>
              <a:t> </a:t>
            </a:r>
            <a:r>
              <a:rPr lang="en-US" sz="1600" smtClean="0"/>
              <a:t>Mutter  </a:t>
            </a:r>
            <a:r>
              <a:rPr lang="en-US" sz="1600" dirty="0" smtClean="0"/>
              <a:t>=   der </a:t>
            </a:r>
            <a:r>
              <a:rPr lang="en-US" sz="1600" dirty="0" err="1" smtClean="0"/>
              <a:t>Onkel</a:t>
            </a:r>
            <a:r>
              <a:rPr lang="en-US" sz="1600" dirty="0" smtClean="0"/>
              <a:t> </a:t>
            </a:r>
            <a:r>
              <a:rPr lang="en-US" sz="1600" b="1" dirty="0" smtClean="0"/>
              <a:t>von</a:t>
            </a:r>
            <a:r>
              <a:rPr lang="en-US" sz="1600" dirty="0" smtClean="0"/>
              <a:t> </a:t>
            </a:r>
            <a:r>
              <a:rPr lang="en-US" sz="1600" dirty="0" err="1" smtClean="0"/>
              <a:t>mein</a:t>
            </a:r>
            <a:r>
              <a:rPr lang="en-US" sz="1600" b="1" dirty="0" err="1" smtClean="0"/>
              <a:t>er</a:t>
            </a:r>
            <a:r>
              <a:rPr lang="en-US" sz="1600" dirty="0" smtClean="0"/>
              <a:t> Mutter</a:t>
            </a:r>
          </a:p>
          <a:p>
            <a:r>
              <a:rPr lang="en-US" sz="1600" dirty="0" smtClean="0"/>
              <a:t>die </a:t>
            </a:r>
            <a:r>
              <a:rPr lang="en-US" sz="1600" dirty="0" err="1" smtClean="0"/>
              <a:t>Namen</a:t>
            </a:r>
            <a:r>
              <a:rPr lang="en-US" sz="1600" dirty="0" smtClean="0"/>
              <a:t> </a:t>
            </a:r>
            <a:r>
              <a:rPr lang="en-US" sz="1600" b="1" dirty="0" smtClean="0"/>
              <a:t>der</a:t>
            </a:r>
            <a:r>
              <a:rPr lang="en-US" sz="1600" dirty="0" smtClean="0"/>
              <a:t> Kinder  	 =   die </a:t>
            </a:r>
            <a:r>
              <a:rPr lang="en-US" sz="1600" dirty="0" err="1" smtClean="0"/>
              <a:t>Namen</a:t>
            </a:r>
            <a:r>
              <a:rPr lang="en-US" sz="1600" dirty="0" smtClean="0"/>
              <a:t> </a:t>
            </a:r>
            <a:r>
              <a:rPr lang="en-US" sz="1600" b="1" dirty="0" smtClean="0"/>
              <a:t>von den </a:t>
            </a:r>
            <a:r>
              <a:rPr lang="en-US" sz="1600" dirty="0" err="1" smtClean="0"/>
              <a:t>Kinder</a:t>
            </a:r>
            <a:r>
              <a:rPr lang="en-US" sz="1600" b="1" dirty="0" err="1" smtClean="0"/>
              <a:t>n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26556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258</Words>
  <Application>Microsoft Office PowerPoint</Application>
  <PresentationFormat>On-screen Show (4:3)</PresentationFormat>
  <Paragraphs>81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Academy School District 20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Maureen Richards</dc:creator>
  <cp:lastModifiedBy>Maureen Richards</cp:lastModifiedBy>
  <cp:revision>5</cp:revision>
  <dcterms:created xsi:type="dcterms:W3CDTF">2013-04-07T16:34:50Z</dcterms:created>
  <dcterms:modified xsi:type="dcterms:W3CDTF">2013-04-07T17:21:04Z</dcterms:modified>
</cp:coreProperties>
</file>